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67"/>
  </p:notesMasterIdLst>
  <p:sldIdLst>
    <p:sldId id="256" r:id="rId2"/>
    <p:sldId id="295" r:id="rId3"/>
    <p:sldId id="354" r:id="rId4"/>
    <p:sldId id="283" r:id="rId5"/>
    <p:sldId id="296" r:id="rId6"/>
    <p:sldId id="285" r:id="rId7"/>
    <p:sldId id="294" r:id="rId8"/>
    <p:sldId id="355" r:id="rId9"/>
    <p:sldId id="260" r:id="rId10"/>
    <p:sldId id="259" r:id="rId11"/>
    <p:sldId id="326" r:id="rId12"/>
    <p:sldId id="262" r:id="rId13"/>
    <p:sldId id="293" r:id="rId14"/>
    <p:sldId id="322" r:id="rId15"/>
    <p:sldId id="336" r:id="rId16"/>
    <p:sldId id="308" r:id="rId17"/>
    <p:sldId id="321" r:id="rId18"/>
    <p:sldId id="356" r:id="rId19"/>
    <p:sldId id="309" r:id="rId20"/>
    <p:sldId id="292" r:id="rId21"/>
    <p:sldId id="339" r:id="rId22"/>
    <p:sldId id="286" r:id="rId23"/>
    <p:sldId id="284" r:id="rId24"/>
    <p:sldId id="315" r:id="rId25"/>
    <p:sldId id="317" r:id="rId26"/>
    <p:sldId id="324" r:id="rId27"/>
    <p:sldId id="287" r:id="rId28"/>
    <p:sldId id="344" r:id="rId29"/>
    <p:sldId id="297" r:id="rId30"/>
    <p:sldId id="300" r:id="rId31"/>
    <p:sldId id="346" r:id="rId32"/>
    <p:sldId id="323" r:id="rId33"/>
    <p:sldId id="301" r:id="rId34"/>
    <p:sldId id="347" r:id="rId35"/>
    <p:sldId id="304" r:id="rId36"/>
    <p:sldId id="357" r:id="rId37"/>
    <p:sldId id="310" r:id="rId38"/>
    <p:sldId id="311" r:id="rId39"/>
    <p:sldId id="312" r:id="rId40"/>
    <p:sldId id="340" r:id="rId41"/>
    <p:sldId id="288" r:id="rId42"/>
    <p:sldId id="341" r:id="rId43"/>
    <p:sldId id="299" r:id="rId44"/>
    <p:sldId id="348" r:id="rId45"/>
    <p:sldId id="298" r:id="rId46"/>
    <p:sldId id="349" r:id="rId47"/>
    <p:sldId id="320" r:id="rId48"/>
    <p:sldId id="343" r:id="rId49"/>
    <p:sldId id="350" r:id="rId50"/>
    <p:sldId id="303" r:id="rId51"/>
    <p:sldId id="331" r:id="rId52"/>
    <p:sldId id="338" r:id="rId53"/>
    <p:sldId id="342" r:id="rId54"/>
    <p:sldId id="351" r:id="rId55"/>
    <p:sldId id="302" r:id="rId56"/>
    <p:sldId id="327" r:id="rId57"/>
    <p:sldId id="328" r:id="rId58"/>
    <p:sldId id="330" r:id="rId59"/>
    <p:sldId id="335" r:id="rId60"/>
    <p:sldId id="352" r:id="rId61"/>
    <p:sldId id="333" r:id="rId62"/>
    <p:sldId id="313" r:id="rId63"/>
    <p:sldId id="306" r:id="rId64"/>
    <p:sldId id="353" r:id="rId65"/>
    <p:sldId id="305" r:id="rId66"/>
  </p:sldIdLst>
  <p:sldSz cx="12192000" cy="6858000"/>
  <p:notesSz cx="6742113" cy="9872663"/>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C405AC9A-3AE1-4D6C-AC03-FD09A5E7A78F}">
          <p14:sldIdLst>
            <p14:sldId id="256"/>
            <p14:sldId id="295"/>
            <p14:sldId id="354"/>
            <p14:sldId id="283"/>
            <p14:sldId id="296"/>
            <p14:sldId id="285"/>
            <p14:sldId id="294"/>
            <p14:sldId id="355"/>
            <p14:sldId id="260"/>
            <p14:sldId id="259"/>
            <p14:sldId id="326"/>
            <p14:sldId id="262"/>
            <p14:sldId id="293"/>
            <p14:sldId id="322"/>
            <p14:sldId id="336"/>
            <p14:sldId id="308"/>
            <p14:sldId id="321"/>
            <p14:sldId id="356"/>
            <p14:sldId id="309"/>
            <p14:sldId id="292"/>
            <p14:sldId id="339"/>
            <p14:sldId id="286"/>
            <p14:sldId id="284"/>
            <p14:sldId id="315"/>
            <p14:sldId id="317"/>
            <p14:sldId id="324"/>
            <p14:sldId id="287"/>
            <p14:sldId id="344"/>
            <p14:sldId id="297"/>
            <p14:sldId id="300"/>
            <p14:sldId id="346"/>
            <p14:sldId id="323"/>
            <p14:sldId id="301"/>
            <p14:sldId id="347"/>
            <p14:sldId id="304"/>
            <p14:sldId id="357"/>
            <p14:sldId id="310"/>
            <p14:sldId id="311"/>
            <p14:sldId id="312"/>
            <p14:sldId id="340"/>
            <p14:sldId id="288"/>
            <p14:sldId id="341"/>
            <p14:sldId id="299"/>
            <p14:sldId id="348"/>
            <p14:sldId id="298"/>
            <p14:sldId id="349"/>
            <p14:sldId id="320"/>
            <p14:sldId id="343"/>
            <p14:sldId id="350"/>
            <p14:sldId id="303"/>
            <p14:sldId id="331"/>
            <p14:sldId id="338"/>
            <p14:sldId id="342"/>
          </p14:sldIdLst>
        </p14:section>
        <p14:section name="Naamloze sectie" id="{513CDB98-DE3B-4E46-AA1D-11E652E08493}">
          <p14:sldIdLst>
            <p14:sldId id="351"/>
            <p14:sldId id="302"/>
            <p14:sldId id="327"/>
            <p14:sldId id="328"/>
            <p14:sldId id="330"/>
            <p14:sldId id="335"/>
            <p14:sldId id="352"/>
            <p14:sldId id="333"/>
            <p14:sldId id="313"/>
            <p14:sldId id="306"/>
            <p14:sldId id="353"/>
            <p14:sldId id="30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828199-EB76-4FEF-A179-99D873EBEC04}" v="2" dt="2024-03-08T14:10:56.20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9" autoAdjust="0"/>
    <p:restoredTop sz="94605" autoAdjust="0"/>
  </p:normalViewPr>
  <p:slideViewPr>
    <p:cSldViewPr snapToGrid="0" snapToObjects="1">
      <p:cViewPr varScale="1">
        <p:scale>
          <a:sx n="108" d="100"/>
          <a:sy n="108" d="100"/>
        </p:scale>
        <p:origin x="678"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https://bcpcbc.sharepoint.com/Gedeelde%20documenten/Statistieken/01%20Jaaroverzicht/2023/0-Aantal%20paardachtigen%20per%20provincie%20sinds%20201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bcpcbc.sharepoint.com/Gedeelde%20documenten/Statistieken/01%20Jaaroverzicht/2023/0-Aantal%20paardachtigen%20per%20provincie%20sinds%202010.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cap="all" spc="120" normalizeH="0" baseline="0">
                <a:solidFill>
                  <a:schemeClr val="tx1">
                    <a:lumMod val="65000"/>
                    <a:lumOff val="35000"/>
                  </a:schemeClr>
                </a:solidFill>
                <a:latin typeface="+mn-lt"/>
                <a:ea typeface="+mn-ea"/>
                <a:cs typeface="+mn-cs"/>
              </a:defRPr>
            </a:pPr>
            <a:r>
              <a:rPr lang="nl-BE" sz="2800" dirty="0"/>
              <a:t>AANTAL </a:t>
            </a:r>
            <a:r>
              <a:rPr lang="nl-BE" sz="2800" dirty="0" err="1"/>
              <a:t>paardachtigen</a:t>
            </a:r>
            <a:r>
              <a:rPr lang="nl-BE" sz="2800" dirty="0"/>
              <a:t> per jaar </a:t>
            </a:r>
          </a:p>
          <a:p>
            <a:pPr>
              <a:defRPr sz="2800"/>
            </a:pPr>
            <a:r>
              <a:rPr lang="nl-BE" sz="2800" u="sng" dirty="0"/>
              <a:t>geregistreerd</a:t>
            </a:r>
            <a:r>
              <a:rPr lang="nl-BE" sz="2800" u="sng" baseline="0" dirty="0"/>
              <a:t> in </a:t>
            </a:r>
            <a:r>
              <a:rPr lang="nl-BE" sz="2800" u="sng" baseline="0" dirty="0" err="1"/>
              <a:t>horseid</a:t>
            </a:r>
            <a:r>
              <a:rPr lang="nl-BE" sz="2800" u="sng" baseline="0" dirty="0"/>
              <a:t> (cijfers BCP)</a:t>
            </a:r>
            <a:endParaRPr lang="nl-BE" sz="2800" u="sng" dirty="0"/>
          </a:p>
        </c:rich>
      </c:tx>
      <c:layout>
        <c:manualLayout>
          <c:xMode val="edge"/>
          <c:yMode val="edge"/>
          <c:x val="0.15840540393607702"/>
          <c:y val="4.2592592592592592E-2"/>
        </c:manualLayout>
      </c:layout>
      <c:overlay val="0"/>
      <c:spPr>
        <a:noFill/>
        <a:ln>
          <a:noFill/>
        </a:ln>
        <a:effectLst/>
      </c:spPr>
      <c:txPr>
        <a:bodyPr rot="0" spcFirstLastPara="1" vertOverflow="ellipsis" vert="horz" wrap="square" anchor="ctr" anchorCtr="1"/>
        <a:lstStyle/>
        <a:p>
          <a:pPr>
            <a:defRPr sz="2800" b="1" i="0" u="none" strike="noStrike" kern="1200" cap="all" spc="120" normalizeH="0" baseline="0">
              <a:solidFill>
                <a:schemeClr val="tx1">
                  <a:lumMod val="65000"/>
                  <a:lumOff val="35000"/>
                </a:schemeClr>
              </a:solidFill>
              <a:latin typeface="+mn-lt"/>
              <a:ea typeface="+mn-ea"/>
              <a:cs typeface="+mn-cs"/>
            </a:defRPr>
          </a:pPr>
          <a:endParaRPr lang="nl-BE"/>
        </a:p>
      </c:txPr>
    </c:title>
    <c:autoTitleDeleted val="0"/>
    <c:plotArea>
      <c:layout/>
      <c:barChart>
        <c:barDir val="col"/>
        <c:grouping val="clustered"/>
        <c:varyColors val="0"/>
        <c:ser>
          <c:idx val="1"/>
          <c:order val="0"/>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'[0-Aantal paardachtigen per provincie sinds 2010.xlsx]Gegevens - Aantal paarden'!$W$3:$AJ$3</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'[0-Aantal paardachtigen per provincie sinds 2010.xlsx]Gegevens - Aantal paarden'!$W$16:$AJ$16</c:f>
              <c:numCache>
                <c:formatCode>General</c:formatCode>
                <c:ptCount val="14"/>
                <c:pt idx="0">
                  <c:v>122926</c:v>
                </c:pt>
                <c:pt idx="1">
                  <c:v>148041</c:v>
                </c:pt>
                <c:pt idx="2">
                  <c:v>161372</c:v>
                </c:pt>
                <c:pt idx="3">
                  <c:v>179088</c:v>
                </c:pt>
                <c:pt idx="4">
                  <c:v>196483</c:v>
                </c:pt>
                <c:pt idx="5">
                  <c:v>213960</c:v>
                </c:pt>
                <c:pt idx="6">
                  <c:v>228572</c:v>
                </c:pt>
                <c:pt idx="7">
                  <c:v>245616</c:v>
                </c:pt>
                <c:pt idx="8">
                  <c:v>261081</c:v>
                </c:pt>
                <c:pt idx="9">
                  <c:v>279584</c:v>
                </c:pt>
                <c:pt idx="10">
                  <c:v>300542</c:v>
                </c:pt>
                <c:pt idx="11">
                  <c:v>306765</c:v>
                </c:pt>
                <c:pt idx="12">
                  <c:v>279205</c:v>
                </c:pt>
                <c:pt idx="13">
                  <c:v>297855</c:v>
                </c:pt>
              </c:numCache>
            </c:numRef>
          </c:val>
          <c:extLst>
            <c:ext xmlns:c16="http://schemas.microsoft.com/office/drawing/2014/chart" uri="{C3380CC4-5D6E-409C-BE32-E72D297353CC}">
              <c16:uniqueId val="{00000000-FB7E-45C6-97CC-555B96AC2ECE}"/>
            </c:ext>
          </c:extLst>
        </c:ser>
        <c:dLbls>
          <c:dLblPos val="outEnd"/>
          <c:showLegendKey val="0"/>
          <c:showVal val="1"/>
          <c:showCatName val="0"/>
          <c:showSerName val="0"/>
          <c:showPercent val="0"/>
          <c:showBubbleSize val="0"/>
        </c:dLbls>
        <c:gapWidth val="444"/>
        <c:overlap val="-90"/>
        <c:axId val="428027280"/>
        <c:axId val="428029632"/>
      </c:barChart>
      <c:catAx>
        <c:axId val="4280272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nl-BE"/>
          </a:p>
        </c:txPr>
        <c:crossAx val="428029632"/>
        <c:crosses val="autoZero"/>
        <c:auto val="1"/>
        <c:lblAlgn val="ctr"/>
        <c:lblOffset val="100"/>
        <c:noMultiLvlLbl val="0"/>
      </c:catAx>
      <c:valAx>
        <c:axId val="428029632"/>
        <c:scaling>
          <c:orientation val="minMax"/>
        </c:scaling>
        <c:delete val="1"/>
        <c:axPos val="l"/>
        <c:numFmt formatCode="General" sourceLinked="1"/>
        <c:majorTickMark val="none"/>
        <c:minorTickMark val="none"/>
        <c:tickLblPos val="nextTo"/>
        <c:crossAx val="4280272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nl-BE" sz="2800" b="1" dirty="0"/>
              <a:t>Aantal </a:t>
            </a:r>
            <a:r>
              <a:rPr lang="nl-BE" sz="2800" b="1" dirty="0" err="1"/>
              <a:t>paardachtigen</a:t>
            </a:r>
            <a:r>
              <a:rPr lang="nl-BE" sz="2800" b="1" dirty="0"/>
              <a:t> per gewest</a:t>
            </a:r>
            <a:r>
              <a:rPr lang="nl-BE" sz="2800" b="1" baseline="0" dirty="0"/>
              <a:t> (cijfers BCP)</a:t>
            </a:r>
            <a:endParaRPr lang="nl-BE" sz="2800" b="1" dirty="0"/>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barChart>
        <c:barDir val="col"/>
        <c:grouping val="stacked"/>
        <c:varyColors val="0"/>
        <c:ser>
          <c:idx val="0"/>
          <c:order val="0"/>
          <c:tx>
            <c:strRef>
              <c:f>'[0-Aantal paardachtigen per provincie sinds 2010.xlsx]Gegevens - Aantal paarden'!$V$18</c:f>
              <c:strCache>
                <c:ptCount val="1"/>
                <c:pt idx="0">
                  <c:v>Vlaams Gewest</c:v>
                </c:pt>
              </c:strCache>
            </c:strRef>
          </c:tx>
          <c:spPr>
            <a:solidFill>
              <a:schemeClr val="accent1"/>
            </a:solidFill>
            <a:ln>
              <a:noFill/>
            </a:ln>
            <a:effectLst/>
          </c:spPr>
          <c:invertIfNegative val="0"/>
          <c:cat>
            <c:numRef>
              <c:f>'[0-Aantal paardachtigen per provincie sinds 2010.xlsx]Gegevens - Aantal paarden'!$W$3:$AJ$3</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'[0-Aantal paardachtigen per provincie sinds 2010.xlsx]Gegevens - Aantal paarden'!$W$18:$AJ$18</c:f>
              <c:numCache>
                <c:formatCode>General</c:formatCode>
                <c:ptCount val="14"/>
                <c:pt idx="0">
                  <c:v>77597</c:v>
                </c:pt>
                <c:pt idx="1">
                  <c:v>95157</c:v>
                </c:pt>
                <c:pt idx="2">
                  <c:v>101040</c:v>
                </c:pt>
                <c:pt idx="3">
                  <c:v>111809</c:v>
                </c:pt>
                <c:pt idx="4">
                  <c:v>122735</c:v>
                </c:pt>
                <c:pt idx="5">
                  <c:v>134541</c:v>
                </c:pt>
                <c:pt idx="6">
                  <c:v>144378</c:v>
                </c:pt>
                <c:pt idx="7">
                  <c:v>156364</c:v>
                </c:pt>
                <c:pt idx="8">
                  <c:v>167638</c:v>
                </c:pt>
                <c:pt idx="9">
                  <c:v>181140</c:v>
                </c:pt>
                <c:pt idx="10">
                  <c:v>197335</c:v>
                </c:pt>
                <c:pt idx="11">
                  <c:v>201010</c:v>
                </c:pt>
                <c:pt idx="12">
                  <c:v>177000</c:v>
                </c:pt>
                <c:pt idx="13">
                  <c:v>190598</c:v>
                </c:pt>
              </c:numCache>
            </c:numRef>
          </c:val>
          <c:extLst>
            <c:ext xmlns:c16="http://schemas.microsoft.com/office/drawing/2014/chart" uri="{C3380CC4-5D6E-409C-BE32-E72D297353CC}">
              <c16:uniqueId val="{00000000-75A7-4A4D-BE1A-256A1591FE2B}"/>
            </c:ext>
          </c:extLst>
        </c:ser>
        <c:ser>
          <c:idx val="1"/>
          <c:order val="1"/>
          <c:tx>
            <c:strRef>
              <c:f>'[0-Aantal paardachtigen per provincie sinds 2010.xlsx]Gegevens - Aantal paarden'!$V$19</c:f>
              <c:strCache>
                <c:ptCount val="1"/>
                <c:pt idx="0">
                  <c:v>Waals Gewest</c:v>
                </c:pt>
              </c:strCache>
            </c:strRef>
          </c:tx>
          <c:spPr>
            <a:solidFill>
              <a:schemeClr val="accent2"/>
            </a:solidFill>
            <a:ln>
              <a:noFill/>
            </a:ln>
            <a:effectLst/>
          </c:spPr>
          <c:invertIfNegative val="0"/>
          <c:cat>
            <c:numRef>
              <c:f>'[0-Aantal paardachtigen per provincie sinds 2010.xlsx]Gegevens - Aantal paarden'!$W$3:$AJ$3</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'[0-Aantal paardachtigen per provincie sinds 2010.xlsx]Gegevens - Aantal paarden'!$W$19:$AJ$19</c:f>
              <c:numCache>
                <c:formatCode>General</c:formatCode>
                <c:ptCount val="14"/>
                <c:pt idx="0">
                  <c:v>41677</c:v>
                </c:pt>
                <c:pt idx="1">
                  <c:v>48710</c:v>
                </c:pt>
                <c:pt idx="2">
                  <c:v>55717</c:v>
                </c:pt>
                <c:pt idx="3">
                  <c:v>62233</c:v>
                </c:pt>
                <c:pt idx="4">
                  <c:v>68315</c:v>
                </c:pt>
                <c:pt idx="5">
                  <c:v>73664</c:v>
                </c:pt>
                <c:pt idx="6">
                  <c:v>78195</c:v>
                </c:pt>
                <c:pt idx="7">
                  <c:v>83034</c:v>
                </c:pt>
                <c:pt idx="8">
                  <c:v>87045</c:v>
                </c:pt>
                <c:pt idx="9">
                  <c:v>91835</c:v>
                </c:pt>
                <c:pt idx="10">
                  <c:v>96423</c:v>
                </c:pt>
                <c:pt idx="11">
                  <c:v>99061</c:v>
                </c:pt>
                <c:pt idx="12">
                  <c:v>96249</c:v>
                </c:pt>
                <c:pt idx="13">
                  <c:v>101230</c:v>
                </c:pt>
              </c:numCache>
            </c:numRef>
          </c:val>
          <c:extLst>
            <c:ext xmlns:c16="http://schemas.microsoft.com/office/drawing/2014/chart" uri="{C3380CC4-5D6E-409C-BE32-E72D297353CC}">
              <c16:uniqueId val="{00000001-75A7-4A4D-BE1A-256A1591FE2B}"/>
            </c:ext>
          </c:extLst>
        </c:ser>
        <c:ser>
          <c:idx val="2"/>
          <c:order val="2"/>
          <c:tx>
            <c:strRef>
              <c:f>'[0-Aantal paardachtigen per provincie sinds 2010.xlsx]Gegevens - Aantal paarden'!$V$20</c:f>
              <c:strCache>
                <c:ptCount val="1"/>
                <c:pt idx="0">
                  <c:v>Brussel</c:v>
                </c:pt>
              </c:strCache>
            </c:strRef>
          </c:tx>
          <c:spPr>
            <a:solidFill>
              <a:schemeClr val="accent3"/>
            </a:solidFill>
            <a:ln>
              <a:noFill/>
            </a:ln>
            <a:effectLst/>
          </c:spPr>
          <c:invertIfNegative val="0"/>
          <c:cat>
            <c:numRef>
              <c:f>'[0-Aantal paardachtigen per provincie sinds 2010.xlsx]Gegevens - Aantal paarden'!$W$3:$AJ$3</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'[0-Aantal paardachtigen per provincie sinds 2010.xlsx]Gegevens - Aantal paarden'!$W$20:$AJ$20</c:f>
              <c:numCache>
                <c:formatCode>General</c:formatCode>
                <c:ptCount val="14"/>
                <c:pt idx="0">
                  <c:v>1279</c:v>
                </c:pt>
                <c:pt idx="1">
                  <c:v>1482</c:v>
                </c:pt>
                <c:pt idx="2">
                  <c:v>1666</c:v>
                </c:pt>
                <c:pt idx="3">
                  <c:v>1851</c:v>
                </c:pt>
                <c:pt idx="4">
                  <c:v>2016</c:v>
                </c:pt>
                <c:pt idx="5">
                  <c:v>2162</c:v>
                </c:pt>
                <c:pt idx="6">
                  <c:v>2313</c:v>
                </c:pt>
                <c:pt idx="7">
                  <c:v>2456</c:v>
                </c:pt>
                <c:pt idx="8">
                  <c:v>2604</c:v>
                </c:pt>
                <c:pt idx="9">
                  <c:v>2751</c:v>
                </c:pt>
                <c:pt idx="10">
                  <c:v>2887</c:v>
                </c:pt>
                <c:pt idx="11">
                  <c:v>3015</c:v>
                </c:pt>
                <c:pt idx="12">
                  <c:v>3070</c:v>
                </c:pt>
                <c:pt idx="13">
                  <c:v>3176</c:v>
                </c:pt>
              </c:numCache>
            </c:numRef>
          </c:val>
          <c:extLst>
            <c:ext xmlns:c16="http://schemas.microsoft.com/office/drawing/2014/chart" uri="{C3380CC4-5D6E-409C-BE32-E72D297353CC}">
              <c16:uniqueId val="{00000002-75A7-4A4D-BE1A-256A1591FE2B}"/>
            </c:ext>
          </c:extLst>
        </c:ser>
        <c:ser>
          <c:idx val="3"/>
          <c:order val="3"/>
          <c:tx>
            <c:strRef>
              <c:f>'[0-Aantal paardachtigen per provincie sinds 2010.xlsx]Gegevens - Aantal paarden'!$V$21</c:f>
              <c:strCache>
                <c:ptCount val="1"/>
                <c:pt idx="0">
                  <c:v>Onbekend</c:v>
                </c:pt>
              </c:strCache>
            </c:strRef>
          </c:tx>
          <c:spPr>
            <a:solidFill>
              <a:schemeClr val="accent4"/>
            </a:solidFill>
            <a:ln>
              <a:noFill/>
            </a:ln>
            <a:effectLst/>
          </c:spPr>
          <c:invertIfNegative val="0"/>
          <c:cat>
            <c:numRef>
              <c:f>'[0-Aantal paardachtigen per provincie sinds 2010.xlsx]Gegevens - Aantal paarden'!$W$3:$AJ$3</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'[0-Aantal paardachtigen per provincie sinds 2010.xlsx]Gegevens - Aantal paarden'!$W$21:$AJ$21</c:f>
              <c:numCache>
                <c:formatCode>General</c:formatCode>
                <c:ptCount val="14"/>
                <c:pt idx="0">
                  <c:v>2373</c:v>
                </c:pt>
                <c:pt idx="1">
                  <c:v>2692</c:v>
                </c:pt>
                <c:pt idx="2">
                  <c:v>2949</c:v>
                </c:pt>
                <c:pt idx="3">
                  <c:v>3195</c:v>
                </c:pt>
                <c:pt idx="4">
                  <c:v>3417</c:v>
                </c:pt>
                <c:pt idx="5">
                  <c:v>3593</c:v>
                </c:pt>
                <c:pt idx="6">
                  <c:v>3686</c:v>
                </c:pt>
                <c:pt idx="7">
                  <c:v>3762</c:v>
                </c:pt>
                <c:pt idx="8">
                  <c:v>3794</c:v>
                </c:pt>
                <c:pt idx="9">
                  <c:v>3858</c:v>
                </c:pt>
                <c:pt idx="10">
                  <c:v>3897</c:v>
                </c:pt>
                <c:pt idx="11">
                  <c:v>3679</c:v>
                </c:pt>
                <c:pt idx="12">
                  <c:v>2886</c:v>
                </c:pt>
                <c:pt idx="13">
                  <c:v>2851</c:v>
                </c:pt>
              </c:numCache>
            </c:numRef>
          </c:val>
          <c:extLst>
            <c:ext xmlns:c16="http://schemas.microsoft.com/office/drawing/2014/chart" uri="{C3380CC4-5D6E-409C-BE32-E72D297353CC}">
              <c16:uniqueId val="{00000003-75A7-4A4D-BE1A-256A1591FE2B}"/>
            </c:ext>
          </c:extLst>
        </c:ser>
        <c:dLbls>
          <c:showLegendKey val="0"/>
          <c:showVal val="0"/>
          <c:showCatName val="0"/>
          <c:showSerName val="0"/>
          <c:showPercent val="0"/>
          <c:showBubbleSize val="0"/>
        </c:dLbls>
        <c:gapWidth val="150"/>
        <c:overlap val="100"/>
        <c:axId val="395415136"/>
        <c:axId val="395414416"/>
      </c:barChart>
      <c:catAx>
        <c:axId val="395415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395414416"/>
        <c:crosses val="autoZero"/>
        <c:auto val="1"/>
        <c:lblAlgn val="ctr"/>
        <c:lblOffset val="100"/>
        <c:noMultiLvlLbl val="0"/>
      </c:catAx>
      <c:valAx>
        <c:axId val="395414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39541513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nl-BE"/>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legend>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nl-BE" sz="2800" b="1" dirty="0"/>
              <a:t>Aantal </a:t>
            </a:r>
            <a:r>
              <a:rPr lang="nl-BE" sz="2800" b="1" dirty="0" err="1"/>
              <a:t>paardachtigen</a:t>
            </a:r>
            <a:r>
              <a:rPr lang="nl-BE" sz="2800" b="1" dirty="0"/>
              <a:t> per provincie   (cijfers BCP 2023)</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barChart>
        <c:barDir val="col"/>
        <c:grouping val="clustered"/>
        <c:varyColors val="0"/>
        <c:ser>
          <c:idx val="13"/>
          <c:order val="13"/>
          <c:tx>
            <c:strRef>
              <c:f>'[0-Aantal paardachtigen per provincie sinds 2010.xlsx]Gegevens - Aantal paarden'!$AJ$3</c:f>
              <c:strCache>
                <c:ptCount val="1"/>
                <c:pt idx="0">
                  <c:v>2023</c:v>
                </c:pt>
              </c:strCache>
            </c:strRef>
          </c:tx>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'[0-Aantal paardachtigen per provincie sinds 2010.xlsx]Gegevens - Aantal paarden'!$V$4:$V$15</c:f>
              <c:strCache>
                <c:ptCount val="12"/>
                <c:pt idx="0">
                  <c:v>Onbekend</c:v>
                </c:pt>
                <c:pt idx="1">
                  <c:v>Vlaams-Brabant</c:v>
                </c:pt>
                <c:pt idx="2">
                  <c:v>Waals-Brabant</c:v>
                </c:pt>
                <c:pt idx="3">
                  <c:v>West-Vlaanderen</c:v>
                </c:pt>
                <c:pt idx="4">
                  <c:v>Oost-Vlaanderen</c:v>
                </c:pt>
                <c:pt idx="5">
                  <c:v>Antwerpen</c:v>
                </c:pt>
                <c:pt idx="6">
                  <c:v>Brussel</c:v>
                </c:pt>
                <c:pt idx="7">
                  <c:v>Henegouwen</c:v>
                </c:pt>
                <c:pt idx="8">
                  <c:v>Luik</c:v>
                </c:pt>
                <c:pt idx="9">
                  <c:v>Limburg</c:v>
                </c:pt>
                <c:pt idx="10">
                  <c:v>Luxemburg</c:v>
                </c:pt>
                <c:pt idx="11">
                  <c:v>Namen</c:v>
                </c:pt>
              </c:strCache>
            </c:strRef>
          </c:cat>
          <c:val>
            <c:numRef>
              <c:f>'[0-Aantal paardachtigen per provincie sinds 2010.xlsx]Gegevens - Aantal paarden'!$AJ$4:$AJ$15</c:f>
              <c:numCache>
                <c:formatCode>General</c:formatCode>
                <c:ptCount val="12"/>
                <c:pt idx="0">
                  <c:v>2851</c:v>
                </c:pt>
                <c:pt idx="1">
                  <c:v>32322</c:v>
                </c:pt>
                <c:pt idx="2">
                  <c:v>11594</c:v>
                </c:pt>
                <c:pt idx="3">
                  <c:v>29783</c:v>
                </c:pt>
                <c:pt idx="4">
                  <c:v>48230</c:v>
                </c:pt>
                <c:pt idx="5">
                  <c:v>48917</c:v>
                </c:pt>
                <c:pt idx="6">
                  <c:v>3176</c:v>
                </c:pt>
                <c:pt idx="7">
                  <c:v>33116</c:v>
                </c:pt>
                <c:pt idx="8">
                  <c:v>25117</c:v>
                </c:pt>
                <c:pt idx="9">
                  <c:v>31346</c:v>
                </c:pt>
                <c:pt idx="10">
                  <c:v>14314</c:v>
                </c:pt>
                <c:pt idx="11">
                  <c:v>17089</c:v>
                </c:pt>
              </c:numCache>
            </c:numRef>
          </c:val>
          <c:extLst>
            <c:ext xmlns:c16="http://schemas.microsoft.com/office/drawing/2014/chart" uri="{C3380CC4-5D6E-409C-BE32-E72D297353CC}">
              <c16:uniqueId val="{00000000-B7E6-4BE2-8916-59969B89688A}"/>
            </c:ext>
          </c:extLst>
        </c:ser>
        <c:dLbls>
          <c:dLblPos val="outEnd"/>
          <c:showLegendKey val="0"/>
          <c:showVal val="1"/>
          <c:showCatName val="0"/>
          <c:showSerName val="0"/>
          <c:showPercent val="0"/>
          <c:showBubbleSize val="0"/>
        </c:dLbls>
        <c:gapWidth val="219"/>
        <c:overlap val="-27"/>
        <c:axId val="428027280"/>
        <c:axId val="428029632"/>
        <c:extLst>
          <c:ext xmlns:c15="http://schemas.microsoft.com/office/drawing/2012/chart" uri="{02D57815-91ED-43cb-92C2-25804820EDAC}">
            <c15:filteredBarSeries>
              <c15:ser>
                <c:idx val="0"/>
                <c:order val="0"/>
                <c:tx>
                  <c:strRef>
                    <c:extLst>
                      <c:ext uri="{02D57815-91ED-43cb-92C2-25804820EDAC}">
                        <c15:formulaRef>
                          <c15:sqref>'[0-Aantal paardachtigen per provincie sinds 2010.xlsx]Gegevens - Aantal paarden'!$W$3</c15:sqref>
                        </c15:formulaRef>
                      </c:ext>
                    </c:extLst>
                    <c:strCache>
                      <c:ptCount val="1"/>
                      <c:pt idx="0">
                        <c:v>2010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'[0-Aantal paardachtigen per provincie sinds 2010.xlsx]Gegevens - Aantal paarden'!$V$4:$V$15</c15:sqref>
                        </c15:formulaRef>
                      </c:ext>
                    </c:extLst>
                    <c:strCache>
                      <c:ptCount val="12"/>
                      <c:pt idx="0">
                        <c:v>Onbekend</c:v>
                      </c:pt>
                      <c:pt idx="1">
                        <c:v>Vlaams-Brabant</c:v>
                      </c:pt>
                      <c:pt idx="2">
                        <c:v>Waals-Brabant</c:v>
                      </c:pt>
                      <c:pt idx="3">
                        <c:v>West-Vlaanderen</c:v>
                      </c:pt>
                      <c:pt idx="4">
                        <c:v>Oost-Vlaanderen</c:v>
                      </c:pt>
                      <c:pt idx="5">
                        <c:v>Antwerpen</c:v>
                      </c:pt>
                      <c:pt idx="6">
                        <c:v>Brussel</c:v>
                      </c:pt>
                      <c:pt idx="7">
                        <c:v>Henegouwen</c:v>
                      </c:pt>
                      <c:pt idx="8">
                        <c:v>Luik</c:v>
                      </c:pt>
                      <c:pt idx="9">
                        <c:v>Limburg</c:v>
                      </c:pt>
                      <c:pt idx="10">
                        <c:v>Luxemburg</c:v>
                      </c:pt>
                      <c:pt idx="11">
                        <c:v>Namen</c:v>
                      </c:pt>
                    </c:strCache>
                  </c:strRef>
                </c:cat>
                <c:val>
                  <c:numRef>
                    <c:extLst>
                      <c:ext uri="{02D57815-91ED-43cb-92C2-25804820EDAC}">
                        <c15:formulaRef>
                          <c15:sqref>'[0-Aantal paardachtigen per provincie sinds 2010.xlsx]Gegevens - Aantal paarden'!$W$4:$W$15</c15:sqref>
                        </c15:formulaRef>
                      </c:ext>
                    </c:extLst>
                    <c:numCache>
                      <c:formatCode>General</c:formatCode>
                      <c:ptCount val="12"/>
                      <c:pt idx="0">
                        <c:v>2373</c:v>
                      </c:pt>
                      <c:pt idx="1">
                        <c:v>14310</c:v>
                      </c:pt>
                      <c:pt idx="2">
                        <c:v>5253</c:v>
                      </c:pt>
                      <c:pt idx="3">
                        <c:v>12250</c:v>
                      </c:pt>
                      <c:pt idx="4">
                        <c:v>19385</c:v>
                      </c:pt>
                      <c:pt idx="5">
                        <c:v>19355</c:v>
                      </c:pt>
                      <c:pt idx="6">
                        <c:v>1279</c:v>
                      </c:pt>
                      <c:pt idx="7">
                        <c:v>13478</c:v>
                      </c:pt>
                      <c:pt idx="8">
                        <c:v>10899</c:v>
                      </c:pt>
                      <c:pt idx="9">
                        <c:v>12297</c:v>
                      </c:pt>
                      <c:pt idx="10">
                        <c:v>5325</c:v>
                      </c:pt>
                      <c:pt idx="11">
                        <c:v>6722</c:v>
                      </c:pt>
                    </c:numCache>
                  </c:numRef>
                </c:val>
                <c:extLst>
                  <c:ext xmlns:c16="http://schemas.microsoft.com/office/drawing/2014/chart" uri="{C3380CC4-5D6E-409C-BE32-E72D297353CC}">
                    <c16:uniqueId val="{00000001-B7E6-4BE2-8916-59969B89688A}"/>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'[0-Aantal paardachtigen per provincie sinds 2010.xlsx]Gegevens - Aantal paarden'!$X$3</c15:sqref>
                        </c15:formulaRef>
                      </c:ext>
                    </c:extLst>
                    <c:strCache>
                      <c:ptCount val="1"/>
                      <c:pt idx="0">
                        <c:v>2011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'[0-Aantal paardachtigen per provincie sinds 2010.xlsx]Gegevens - Aantal paarden'!$V$4:$V$15</c15:sqref>
                        </c15:formulaRef>
                      </c:ext>
                    </c:extLst>
                    <c:strCache>
                      <c:ptCount val="12"/>
                      <c:pt idx="0">
                        <c:v>Onbekend</c:v>
                      </c:pt>
                      <c:pt idx="1">
                        <c:v>Vlaams-Brabant</c:v>
                      </c:pt>
                      <c:pt idx="2">
                        <c:v>Waals-Brabant</c:v>
                      </c:pt>
                      <c:pt idx="3">
                        <c:v>West-Vlaanderen</c:v>
                      </c:pt>
                      <c:pt idx="4">
                        <c:v>Oost-Vlaanderen</c:v>
                      </c:pt>
                      <c:pt idx="5">
                        <c:v>Antwerpen</c:v>
                      </c:pt>
                      <c:pt idx="6">
                        <c:v>Brussel</c:v>
                      </c:pt>
                      <c:pt idx="7">
                        <c:v>Henegouwen</c:v>
                      </c:pt>
                      <c:pt idx="8">
                        <c:v>Luik</c:v>
                      </c:pt>
                      <c:pt idx="9">
                        <c:v>Limburg</c:v>
                      </c:pt>
                      <c:pt idx="10">
                        <c:v>Luxemburg</c:v>
                      </c:pt>
                      <c:pt idx="11">
                        <c:v>Namen</c:v>
                      </c:pt>
                    </c:strCache>
                  </c:strRef>
                </c:cat>
                <c:val>
                  <c:numRef>
                    <c:extLst xmlns:c15="http://schemas.microsoft.com/office/drawing/2012/chart">
                      <c:ext xmlns:c15="http://schemas.microsoft.com/office/drawing/2012/chart" uri="{02D57815-91ED-43cb-92C2-25804820EDAC}">
                        <c15:formulaRef>
                          <c15:sqref>'[0-Aantal paardachtigen per provincie sinds 2010.xlsx]Gegevens - Aantal paarden'!$X$4:$X$15</c15:sqref>
                        </c15:formulaRef>
                      </c:ext>
                    </c:extLst>
                    <c:numCache>
                      <c:formatCode>General</c:formatCode>
                      <c:ptCount val="12"/>
                      <c:pt idx="0">
                        <c:v>2692</c:v>
                      </c:pt>
                      <c:pt idx="1">
                        <c:v>21762</c:v>
                      </c:pt>
                      <c:pt idx="2">
                        <c:v>5985</c:v>
                      </c:pt>
                      <c:pt idx="3">
                        <c:v>14190</c:v>
                      </c:pt>
                      <c:pt idx="4">
                        <c:v>22734</c:v>
                      </c:pt>
                      <c:pt idx="5">
                        <c:v>22431</c:v>
                      </c:pt>
                      <c:pt idx="6">
                        <c:v>1482</c:v>
                      </c:pt>
                      <c:pt idx="7">
                        <c:v>15699</c:v>
                      </c:pt>
                      <c:pt idx="8">
                        <c:v>12675</c:v>
                      </c:pt>
                      <c:pt idx="9">
                        <c:v>14040</c:v>
                      </c:pt>
                      <c:pt idx="10">
                        <c:v>6457</c:v>
                      </c:pt>
                      <c:pt idx="11">
                        <c:v>7894</c:v>
                      </c:pt>
                    </c:numCache>
                  </c:numRef>
                </c:val>
                <c:extLst xmlns:c15="http://schemas.microsoft.com/office/drawing/2012/chart">
                  <c:ext xmlns:c16="http://schemas.microsoft.com/office/drawing/2014/chart" uri="{C3380CC4-5D6E-409C-BE32-E72D297353CC}">
                    <c16:uniqueId val="{00000002-B7E6-4BE2-8916-59969B89688A}"/>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'[0-Aantal paardachtigen per provincie sinds 2010.xlsx]Gegevens - Aantal paarden'!$Y$3</c15:sqref>
                        </c15:formulaRef>
                      </c:ext>
                    </c:extLst>
                    <c:strCache>
                      <c:ptCount val="1"/>
                      <c:pt idx="0">
                        <c:v>2012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'[0-Aantal paardachtigen per provincie sinds 2010.xlsx]Gegevens - Aantal paarden'!$V$4:$V$15</c15:sqref>
                        </c15:formulaRef>
                      </c:ext>
                    </c:extLst>
                    <c:strCache>
                      <c:ptCount val="12"/>
                      <c:pt idx="0">
                        <c:v>Onbekend</c:v>
                      </c:pt>
                      <c:pt idx="1">
                        <c:v>Vlaams-Brabant</c:v>
                      </c:pt>
                      <c:pt idx="2">
                        <c:v>Waals-Brabant</c:v>
                      </c:pt>
                      <c:pt idx="3">
                        <c:v>West-Vlaanderen</c:v>
                      </c:pt>
                      <c:pt idx="4">
                        <c:v>Oost-Vlaanderen</c:v>
                      </c:pt>
                      <c:pt idx="5">
                        <c:v>Antwerpen</c:v>
                      </c:pt>
                      <c:pt idx="6">
                        <c:v>Brussel</c:v>
                      </c:pt>
                      <c:pt idx="7">
                        <c:v>Henegouwen</c:v>
                      </c:pt>
                      <c:pt idx="8">
                        <c:v>Luik</c:v>
                      </c:pt>
                      <c:pt idx="9">
                        <c:v>Limburg</c:v>
                      </c:pt>
                      <c:pt idx="10">
                        <c:v>Luxemburg</c:v>
                      </c:pt>
                      <c:pt idx="11">
                        <c:v>Namen</c:v>
                      </c:pt>
                    </c:strCache>
                  </c:strRef>
                </c:cat>
                <c:val>
                  <c:numRef>
                    <c:extLst xmlns:c15="http://schemas.microsoft.com/office/drawing/2012/chart">
                      <c:ext xmlns:c15="http://schemas.microsoft.com/office/drawing/2012/chart" uri="{02D57815-91ED-43cb-92C2-25804820EDAC}">
                        <c15:formulaRef>
                          <c15:sqref>'[0-Aantal paardachtigen per provincie sinds 2010.xlsx]Gegevens - Aantal paarden'!$Y$4:$Y$15</c15:sqref>
                        </c15:formulaRef>
                      </c:ext>
                    </c:extLst>
                    <c:numCache>
                      <c:formatCode>General</c:formatCode>
                      <c:ptCount val="12"/>
                      <c:pt idx="0">
                        <c:v>2949</c:v>
                      </c:pt>
                      <c:pt idx="1">
                        <c:v>18271</c:v>
                      </c:pt>
                      <c:pt idx="2">
                        <c:v>6720</c:v>
                      </c:pt>
                      <c:pt idx="3">
                        <c:v>15980</c:v>
                      </c:pt>
                      <c:pt idx="4">
                        <c:v>25849</c:v>
                      </c:pt>
                      <c:pt idx="5">
                        <c:v>25172</c:v>
                      </c:pt>
                      <c:pt idx="6">
                        <c:v>1666</c:v>
                      </c:pt>
                      <c:pt idx="7">
                        <c:v>17895</c:v>
                      </c:pt>
                      <c:pt idx="8">
                        <c:v>14562</c:v>
                      </c:pt>
                      <c:pt idx="9">
                        <c:v>15768</c:v>
                      </c:pt>
                      <c:pt idx="10">
                        <c:v>7439</c:v>
                      </c:pt>
                      <c:pt idx="11">
                        <c:v>9101</c:v>
                      </c:pt>
                    </c:numCache>
                  </c:numRef>
                </c:val>
                <c:extLst xmlns:c15="http://schemas.microsoft.com/office/drawing/2012/chart">
                  <c:ext xmlns:c16="http://schemas.microsoft.com/office/drawing/2014/chart" uri="{C3380CC4-5D6E-409C-BE32-E72D297353CC}">
                    <c16:uniqueId val="{00000003-B7E6-4BE2-8916-59969B89688A}"/>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'[0-Aantal paardachtigen per provincie sinds 2010.xlsx]Gegevens - Aantal paarden'!$Z$3</c15:sqref>
                        </c15:formulaRef>
                      </c:ext>
                    </c:extLst>
                    <c:strCache>
                      <c:ptCount val="1"/>
                      <c:pt idx="0">
                        <c:v>2013</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'[0-Aantal paardachtigen per provincie sinds 2010.xlsx]Gegevens - Aantal paarden'!$V$4:$V$15</c15:sqref>
                        </c15:formulaRef>
                      </c:ext>
                    </c:extLst>
                    <c:strCache>
                      <c:ptCount val="12"/>
                      <c:pt idx="0">
                        <c:v>Onbekend</c:v>
                      </c:pt>
                      <c:pt idx="1">
                        <c:v>Vlaams-Brabant</c:v>
                      </c:pt>
                      <c:pt idx="2">
                        <c:v>Waals-Brabant</c:v>
                      </c:pt>
                      <c:pt idx="3">
                        <c:v>West-Vlaanderen</c:v>
                      </c:pt>
                      <c:pt idx="4">
                        <c:v>Oost-Vlaanderen</c:v>
                      </c:pt>
                      <c:pt idx="5">
                        <c:v>Antwerpen</c:v>
                      </c:pt>
                      <c:pt idx="6">
                        <c:v>Brussel</c:v>
                      </c:pt>
                      <c:pt idx="7">
                        <c:v>Henegouwen</c:v>
                      </c:pt>
                      <c:pt idx="8">
                        <c:v>Luik</c:v>
                      </c:pt>
                      <c:pt idx="9">
                        <c:v>Limburg</c:v>
                      </c:pt>
                      <c:pt idx="10">
                        <c:v>Luxemburg</c:v>
                      </c:pt>
                      <c:pt idx="11">
                        <c:v>Namen</c:v>
                      </c:pt>
                    </c:strCache>
                  </c:strRef>
                </c:cat>
                <c:val>
                  <c:numRef>
                    <c:extLst xmlns:c15="http://schemas.microsoft.com/office/drawing/2012/chart">
                      <c:ext xmlns:c15="http://schemas.microsoft.com/office/drawing/2012/chart" uri="{02D57815-91ED-43cb-92C2-25804820EDAC}">
                        <c15:formulaRef>
                          <c15:sqref>'[0-Aantal paardachtigen per provincie sinds 2010.xlsx]Gegevens - Aantal paarden'!$Z$4:$Z$15</c15:sqref>
                        </c15:formulaRef>
                      </c:ext>
                    </c:extLst>
                    <c:numCache>
                      <c:formatCode>General</c:formatCode>
                      <c:ptCount val="12"/>
                      <c:pt idx="0">
                        <c:v>3195</c:v>
                      </c:pt>
                      <c:pt idx="1">
                        <c:v>20071</c:v>
                      </c:pt>
                      <c:pt idx="2">
                        <c:v>7455</c:v>
                      </c:pt>
                      <c:pt idx="3">
                        <c:v>17625</c:v>
                      </c:pt>
                      <c:pt idx="4">
                        <c:v>28582</c:v>
                      </c:pt>
                      <c:pt idx="5">
                        <c:v>28074</c:v>
                      </c:pt>
                      <c:pt idx="6">
                        <c:v>1851</c:v>
                      </c:pt>
                      <c:pt idx="7">
                        <c:v>19970</c:v>
                      </c:pt>
                      <c:pt idx="8">
                        <c:v>16313</c:v>
                      </c:pt>
                      <c:pt idx="9">
                        <c:v>17457</c:v>
                      </c:pt>
                      <c:pt idx="10">
                        <c:v>8301</c:v>
                      </c:pt>
                      <c:pt idx="11">
                        <c:v>10194</c:v>
                      </c:pt>
                    </c:numCache>
                  </c:numRef>
                </c:val>
                <c:extLst xmlns:c15="http://schemas.microsoft.com/office/drawing/2012/chart">
                  <c:ext xmlns:c16="http://schemas.microsoft.com/office/drawing/2014/chart" uri="{C3380CC4-5D6E-409C-BE32-E72D297353CC}">
                    <c16:uniqueId val="{00000004-B7E6-4BE2-8916-59969B89688A}"/>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'[0-Aantal paardachtigen per provincie sinds 2010.xlsx]Gegevens - Aantal paarden'!$AA$3</c15:sqref>
                        </c15:formulaRef>
                      </c:ext>
                    </c:extLst>
                    <c:strCache>
                      <c:ptCount val="1"/>
                      <c:pt idx="0">
                        <c:v>2014</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'[0-Aantal paardachtigen per provincie sinds 2010.xlsx]Gegevens - Aantal paarden'!$V$4:$V$15</c15:sqref>
                        </c15:formulaRef>
                      </c:ext>
                    </c:extLst>
                    <c:strCache>
                      <c:ptCount val="12"/>
                      <c:pt idx="0">
                        <c:v>Onbekend</c:v>
                      </c:pt>
                      <c:pt idx="1">
                        <c:v>Vlaams-Brabant</c:v>
                      </c:pt>
                      <c:pt idx="2">
                        <c:v>Waals-Brabant</c:v>
                      </c:pt>
                      <c:pt idx="3">
                        <c:v>West-Vlaanderen</c:v>
                      </c:pt>
                      <c:pt idx="4">
                        <c:v>Oost-Vlaanderen</c:v>
                      </c:pt>
                      <c:pt idx="5">
                        <c:v>Antwerpen</c:v>
                      </c:pt>
                      <c:pt idx="6">
                        <c:v>Brussel</c:v>
                      </c:pt>
                      <c:pt idx="7">
                        <c:v>Henegouwen</c:v>
                      </c:pt>
                      <c:pt idx="8">
                        <c:v>Luik</c:v>
                      </c:pt>
                      <c:pt idx="9">
                        <c:v>Limburg</c:v>
                      </c:pt>
                      <c:pt idx="10">
                        <c:v>Luxemburg</c:v>
                      </c:pt>
                      <c:pt idx="11">
                        <c:v>Namen</c:v>
                      </c:pt>
                    </c:strCache>
                  </c:strRef>
                </c:cat>
                <c:val>
                  <c:numRef>
                    <c:extLst xmlns:c15="http://schemas.microsoft.com/office/drawing/2012/chart">
                      <c:ext xmlns:c15="http://schemas.microsoft.com/office/drawing/2012/chart" uri="{02D57815-91ED-43cb-92C2-25804820EDAC}">
                        <c15:formulaRef>
                          <c15:sqref>'[0-Aantal paardachtigen per provincie sinds 2010.xlsx]Gegevens - Aantal paarden'!$AA$4:$AA$15</c15:sqref>
                        </c15:formulaRef>
                      </c:ext>
                    </c:extLst>
                    <c:numCache>
                      <c:formatCode>General</c:formatCode>
                      <c:ptCount val="12"/>
                      <c:pt idx="0">
                        <c:v>3417</c:v>
                      </c:pt>
                      <c:pt idx="1">
                        <c:v>21868</c:v>
                      </c:pt>
                      <c:pt idx="2">
                        <c:v>8091</c:v>
                      </c:pt>
                      <c:pt idx="3">
                        <c:v>19168</c:v>
                      </c:pt>
                      <c:pt idx="4">
                        <c:v>31477</c:v>
                      </c:pt>
                      <c:pt idx="5">
                        <c:v>30964</c:v>
                      </c:pt>
                      <c:pt idx="6">
                        <c:v>2016</c:v>
                      </c:pt>
                      <c:pt idx="7">
                        <c:v>21896</c:v>
                      </c:pt>
                      <c:pt idx="8">
                        <c:v>17914</c:v>
                      </c:pt>
                      <c:pt idx="9">
                        <c:v>19258</c:v>
                      </c:pt>
                      <c:pt idx="10">
                        <c:v>9152</c:v>
                      </c:pt>
                      <c:pt idx="11">
                        <c:v>11262</c:v>
                      </c:pt>
                    </c:numCache>
                  </c:numRef>
                </c:val>
                <c:extLst xmlns:c15="http://schemas.microsoft.com/office/drawing/2012/chart">
                  <c:ext xmlns:c16="http://schemas.microsoft.com/office/drawing/2014/chart" uri="{C3380CC4-5D6E-409C-BE32-E72D297353CC}">
                    <c16:uniqueId val="{00000005-B7E6-4BE2-8916-59969B89688A}"/>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'[0-Aantal paardachtigen per provincie sinds 2010.xlsx]Gegevens - Aantal paarden'!$AB$3</c15:sqref>
                        </c15:formulaRef>
                      </c:ext>
                    </c:extLst>
                    <c:strCache>
                      <c:ptCount val="1"/>
                      <c:pt idx="0">
                        <c:v>2015</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'[0-Aantal paardachtigen per provincie sinds 2010.xlsx]Gegevens - Aantal paarden'!$V$4:$V$15</c15:sqref>
                        </c15:formulaRef>
                      </c:ext>
                    </c:extLst>
                    <c:strCache>
                      <c:ptCount val="12"/>
                      <c:pt idx="0">
                        <c:v>Onbekend</c:v>
                      </c:pt>
                      <c:pt idx="1">
                        <c:v>Vlaams-Brabant</c:v>
                      </c:pt>
                      <c:pt idx="2">
                        <c:v>Waals-Brabant</c:v>
                      </c:pt>
                      <c:pt idx="3">
                        <c:v>West-Vlaanderen</c:v>
                      </c:pt>
                      <c:pt idx="4">
                        <c:v>Oost-Vlaanderen</c:v>
                      </c:pt>
                      <c:pt idx="5">
                        <c:v>Antwerpen</c:v>
                      </c:pt>
                      <c:pt idx="6">
                        <c:v>Brussel</c:v>
                      </c:pt>
                      <c:pt idx="7">
                        <c:v>Henegouwen</c:v>
                      </c:pt>
                      <c:pt idx="8">
                        <c:v>Luik</c:v>
                      </c:pt>
                      <c:pt idx="9">
                        <c:v>Limburg</c:v>
                      </c:pt>
                      <c:pt idx="10">
                        <c:v>Luxemburg</c:v>
                      </c:pt>
                      <c:pt idx="11">
                        <c:v>Namen</c:v>
                      </c:pt>
                    </c:strCache>
                  </c:strRef>
                </c:cat>
                <c:val>
                  <c:numRef>
                    <c:extLst xmlns:c15="http://schemas.microsoft.com/office/drawing/2012/chart">
                      <c:ext xmlns:c15="http://schemas.microsoft.com/office/drawing/2012/chart" uri="{02D57815-91ED-43cb-92C2-25804820EDAC}">
                        <c15:formulaRef>
                          <c15:sqref>'[0-Aantal paardachtigen per provincie sinds 2010.xlsx]Gegevens - Aantal paarden'!$AB$4:$AB$15</c15:sqref>
                        </c15:formulaRef>
                      </c:ext>
                    </c:extLst>
                    <c:numCache>
                      <c:formatCode>General</c:formatCode>
                      <c:ptCount val="12"/>
                      <c:pt idx="0">
                        <c:v>3593</c:v>
                      </c:pt>
                      <c:pt idx="1">
                        <c:v>23778</c:v>
                      </c:pt>
                      <c:pt idx="2">
                        <c:v>8658</c:v>
                      </c:pt>
                      <c:pt idx="3">
                        <c:v>21052</c:v>
                      </c:pt>
                      <c:pt idx="4">
                        <c:v>34624</c:v>
                      </c:pt>
                      <c:pt idx="5">
                        <c:v>34005</c:v>
                      </c:pt>
                      <c:pt idx="6">
                        <c:v>2162</c:v>
                      </c:pt>
                      <c:pt idx="7">
                        <c:v>23558</c:v>
                      </c:pt>
                      <c:pt idx="8">
                        <c:v>19256</c:v>
                      </c:pt>
                      <c:pt idx="9">
                        <c:v>21082</c:v>
                      </c:pt>
                      <c:pt idx="10">
                        <c:v>10016</c:v>
                      </c:pt>
                      <c:pt idx="11">
                        <c:v>12176</c:v>
                      </c:pt>
                    </c:numCache>
                  </c:numRef>
                </c:val>
                <c:extLst xmlns:c15="http://schemas.microsoft.com/office/drawing/2012/chart">
                  <c:ext xmlns:c16="http://schemas.microsoft.com/office/drawing/2014/chart" uri="{C3380CC4-5D6E-409C-BE32-E72D297353CC}">
                    <c16:uniqueId val="{00000006-B7E6-4BE2-8916-59969B89688A}"/>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'[0-Aantal paardachtigen per provincie sinds 2010.xlsx]Gegevens - Aantal paarden'!$AC$3</c15:sqref>
                        </c15:formulaRef>
                      </c:ext>
                    </c:extLst>
                    <c:strCache>
                      <c:ptCount val="1"/>
                      <c:pt idx="0">
                        <c:v>2016</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'[0-Aantal paardachtigen per provincie sinds 2010.xlsx]Gegevens - Aantal paarden'!$V$4:$V$15</c15:sqref>
                        </c15:formulaRef>
                      </c:ext>
                    </c:extLst>
                    <c:strCache>
                      <c:ptCount val="12"/>
                      <c:pt idx="0">
                        <c:v>Onbekend</c:v>
                      </c:pt>
                      <c:pt idx="1">
                        <c:v>Vlaams-Brabant</c:v>
                      </c:pt>
                      <c:pt idx="2">
                        <c:v>Waals-Brabant</c:v>
                      </c:pt>
                      <c:pt idx="3">
                        <c:v>West-Vlaanderen</c:v>
                      </c:pt>
                      <c:pt idx="4">
                        <c:v>Oost-Vlaanderen</c:v>
                      </c:pt>
                      <c:pt idx="5">
                        <c:v>Antwerpen</c:v>
                      </c:pt>
                      <c:pt idx="6">
                        <c:v>Brussel</c:v>
                      </c:pt>
                      <c:pt idx="7">
                        <c:v>Henegouwen</c:v>
                      </c:pt>
                      <c:pt idx="8">
                        <c:v>Luik</c:v>
                      </c:pt>
                      <c:pt idx="9">
                        <c:v>Limburg</c:v>
                      </c:pt>
                      <c:pt idx="10">
                        <c:v>Luxemburg</c:v>
                      </c:pt>
                      <c:pt idx="11">
                        <c:v>Namen</c:v>
                      </c:pt>
                    </c:strCache>
                  </c:strRef>
                </c:cat>
                <c:val>
                  <c:numRef>
                    <c:extLst xmlns:c15="http://schemas.microsoft.com/office/drawing/2012/chart">
                      <c:ext xmlns:c15="http://schemas.microsoft.com/office/drawing/2012/chart" uri="{02D57815-91ED-43cb-92C2-25804820EDAC}">
                        <c15:formulaRef>
                          <c15:sqref>'[0-Aantal paardachtigen per provincie sinds 2010.xlsx]Gegevens - Aantal paarden'!$AC$4:$AC$15</c15:sqref>
                        </c15:formulaRef>
                      </c:ext>
                    </c:extLst>
                    <c:numCache>
                      <c:formatCode>General</c:formatCode>
                      <c:ptCount val="12"/>
                      <c:pt idx="0">
                        <c:v>3686</c:v>
                      </c:pt>
                      <c:pt idx="1">
                        <c:v>25237</c:v>
                      </c:pt>
                      <c:pt idx="2">
                        <c:v>9127</c:v>
                      </c:pt>
                      <c:pt idx="3">
                        <c:v>22517</c:v>
                      </c:pt>
                      <c:pt idx="4">
                        <c:v>37572</c:v>
                      </c:pt>
                      <c:pt idx="5">
                        <c:v>36442</c:v>
                      </c:pt>
                      <c:pt idx="6">
                        <c:v>2313</c:v>
                      </c:pt>
                      <c:pt idx="7">
                        <c:v>25078</c:v>
                      </c:pt>
                      <c:pt idx="8">
                        <c:v>20350</c:v>
                      </c:pt>
                      <c:pt idx="9">
                        <c:v>22610</c:v>
                      </c:pt>
                      <c:pt idx="10">
                        <c:v>10705</c:v>
                      </c:pt>
                      <c:pt idx="11">
                        <c:v>12935</c:v>
                      </c:pt>
                    </c:numCache>
                  </c:numRef>
                </c:val>
                <c:extLst xmlns:c15="http://schemas.microsoft.com/office/drawing/2012/chart">
                  <c:ext xmlns:c16="http://schemas.microsoft.com/office/drawing/2014/chart" uri="{C3380CC4-5D6E-409C-BE32-E72D297353CC}">
                    <c16:uniqueId val="{00000007-B7E6-4BE2-8916-59969B89688A}"/>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'[0-Aantal paardachtigen per provincie sinds 2010.xlsx]Gegevens - Aantal paarden'!$AD$3</c15:sqref>
                        </c15:formulaRef>
                      </c:ext>
                    </c:extLst>
                    <c:strCache>
                      <c:ptCount val="1"/>
                      <c:pt idx="0">
                        <c:v>2017</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'[0-Aantal paardachtigen per provincie sinds 2010.xlsx]Gegevens - Aantal paarden'!$V$4:$V$15</c15:sqref>
                        </c15:formulaRef>
                      </c:ext>
                    </c:extLst>
                    <c:strCache>
                      <c:ptCount val="12"/>
                      <c:pt idx="0">
                        <c:v>Onbekend</c:v>
                      </c:pt>
                      <c:pt idx="1">
                        <c:v>Vlaams-Brabant</c:v>
                      </c:pt>
                      <c:pt idx="2">
                        <c:v>Waals-Brabant</c:v>
                      </c:pt>
                      <c:pt idx="3">
                        <c:v>West-Vlaanderen</c:v>
                      </c:pt>
                      <c:pt idx="4">
                        <c:v>Oost-Vlaanderen</c:v>
                      </c:pt>
                      <c:pt idx="5">
                        <c:v>Antwerpen</c:v>
                      </c:pt>
                      <c:pt idx="6">
                        <c:v>Brussel</c:v>
                      </c:pt>
                      <c:pt idx="7">
                        <c:v>Henegouwen</c:v>
                      </c:pt>
                      <c:pt idx="8">
                        <c:v>Luik</c:v>
                      </c:pt>
                      <c:pt idx="9">
                        <c:v>Limburg</c:v>
                      </c:pt>
                      <c:pt idx="10">
                        <c:v>Luxemburg</c:v>
                      </c:pt>
                      <c:pt idx="11">
                        <c:v>Namen</c:v>
                      </c:pt>
                    </c:strCache>
                  </c:strRef>
                </c:cat>
                <c:val>
                  <c:numRef>
                    <c:extLst xmlns:c15="http://schemas.microsoft.com/office/drawing/2012/chart">
                      <c:ext xmlns:c15="http://schemas.microsoft.com/office/drawing/2012/chart" uri="{02D57815-91ED-43cb-92C2-25804820EDAC}">
                        <c15:formulaRef>
                          <c15:sqref>'[0-Aantal paardachtigen per provincie sinds 2010.xlsx]Gegevens - Aantal paarden'!$AD$4:$AD$15</c15:sqref>
                        </c15:formulaRef>
                      </c:ext>
                    </c:extLst>
                    <c:numCache>
                      <c:formatCode>General</c:formatCode>
                      <c:ptCount val="12"/>
                      <c:pt idx="0">
                        <c:v>3762</c:v>
                      </c:pt>
                      <c:pt idx="1">
                        <c:v>26851</c:v>
                      </c:pt>
                      <c:pt idx="2">
                        <c:v>9670</c:v>
                      </c:pt>
                      <c:pt idx="3">
                        <c:v>24306</c:v>
                      </c:pt>
                      <c:pt idx="4">
                        <c:v>41192</c:v>
                      </c:pt>
                      <c:pt idx="5">
                        <c:v>39401</c:v>
                      </c:pt>
                      <c:pt idx="6">
                        <c:v>2456</c:v>
                      </c:pt>
                      <c:pt idx="7">
                        <c:v>26659</c:v>
                      </c:pt>
                      <c:pt idx="8">
                        <c:v>21503</c:v>
                      </c:pt>
                      <c:pt idx="9">
                        <c:v>24614</c:v>
                      </c:pt>
                      <c:pt idx="10">
                        <c:v>11423</c:v>
                      </c:pt>
                      <c:pt idx="11">
                        <c:v>13779</c:v>
                      </c:pt>
                    </c:numCache>
                  </c:numRef>
                </c:val>
                <c:extLst xmlns:c15="http://schemas.microsoft.com/office/drawing/2012/chart">
                  <c:ext xmlns:c16="http://schemas.microsoft.com/office/drawing/2014/chart" uri="{C3380CC4-5D6E-409C-BE32-E72D297353CC}">
                    <c16:uniqueId val="{00000008-B7E6-4BE2-8916-59969B89688A}"/>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'[0-Aantal paardachtigen per provincie sinds 2010.xlsx]Gegevens - Aantal paarden'!$AE$3</c15:sqref>
                        </c15:formulaRef>
                      </c:ext>
                    </c:extLst>
                    <c:strCache>
                      <c:ptCount val="1"/>
                      <c:pt idx="0">
                        <c:v>2018</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'[0-Aantal paardachtigen per provincie sinds 2010.xlsx]Gegevens - Aantal paarden'!$V$4:$V$15</c15:sqref>
                        </c15:formulaRef>
                      </c:ext>
                    </c:extLst>
                    <c:strCache>
                      <c:ptCount val="12"/>
                      <c:pt idx="0">
                        <c:v>Onbekend</c:v>
                      </c:pt>
                      <c:pt idx="1">
                        <c:v>Vlaams-Brabant</c:v>
                      </c:pt>
                      <c:pt idx="2">
                        <c:v>Waals-Brabant</c:v>
                      </c:pt>
                      <c:pt idx="3">
                        <c:v>West-Vlaanderen</c:v>
                      </c:pt>
                      <c:pt idx="4">
                        <c:v>Oost-Vlaanderen</c:v>
                      </c:pt>
                      <c:pt idx="5">
                        <c:v>Antwerpen</c:v>
                      </c:pt>
                      <c:pt idx="6">
                        <c:v>Brussel</c:v>
                      </c:pt>
                      <c:pt idx="7">
                        <c:v>Henegouwen</c:v>
                      </c:pt>
                      <c:pt idx="8">
                        <c:v>Luik</c:v>
                      </c:pt>
                      <c:pt idx="9">
                        <c:v>Limburg</c:v>
                      </c:pt>
                      <c:pt idx="10">
                        <c:v>Luxemburg</c:v>
                      </c:pt>
                      <c:pt idx="11">
                        <c:v>Namen</c:v>
                      </c:pt>
                    </c:strCache>
                  </c:strRef>
                </c:cat>
                <c:val>
                  <c:numRef>
                    <c:extLst xmlns:c15="http://schemas.microsoft.com/office/drawing/2012/chart">
                      <c:ext xmlns:c15="http://schemas.microsoft.com/office/drawing/2012/chart" uri="{02D57815-91ED-43cb-92C2-25804820EDAC}">
                        <c15:formulaRef>
                          <c15:sqref>'[0-Aantal paardachtigen per provincie sinds 2010.xlsx]Gegevens - Aantal paarden'!$AE$4:$AE$15</c15:sqref>
                        </c15:formulaRef>
                      </c:ext>
                    </c:extLst>
                    <c:numCache>
                      <c:formatCode>General</c:formatCode>
                      <c:ptCount val="12"/>
                      <c:pt idx="0">
                        <c:v>3794</c:v>
                      </c:pt>
                      <c:pt idx="1">
                        <c:v>28392</c:v>
                      </c:pt>
                      <c:pt idx="2">
                        <c:v>10122</c:v>
                      </c:pt>
                      <c:pt idx="3">
                        <c:v>25851</c:v>
                      </c:pt>
                      <c:pt idx="4">
                        <c:v>44531</c:v>
                      </c:pt>
                      <c:pt idx="5">
                        <c:v>42285</c:v>
                      </c:pt>
                      <c:pt idx="6">
                        <c:v>2604</c:v>
                      </c:pt>
                      <c:pt idx="7">
                        <c:v>27952</c:v>
                      </c:pt>
                      <c:pt idx="8">
                        <c:v>22480</c:v>
                      </c:pt>
                      <c:pt idx="9">
                        <c:v>26579</c:v>
                      </c:pt>
                      <c:pt idx="10">
                        <c:v>12092</c:v>
                      </c:pt>
                      <c:pt idx="11">
                        <c:v>14399</c:v>
                      </c:pt>
                    </c:numCache>
                  </c:numRef>
                </c:val>
                <c:extLst xmlns:c15="http://schemas.microsoft.com/office/drawing/2012/chart">
                  <c:ext xmlns:c16="http://schemas.microsoft.com/office/drawing/2014/chart" uri="{C3380CC4-5D6E-409C-BE32-E72D297353CC}">
                    <c16:uniqueId val="{00000009-B7E6-4BE2-8916-59969B89688A}"/>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'[0-Aantal paardachtigen per provincie sinds 2010.xlsx]Gegevens - Aantal paarden'!$AF$3</c15:sqref>
                        </c15:formulaRef>
                      </c:ext>
                    </c:extLst>
                    <c:strCache>
                      <c:ptCount val="1"/>
                      <c:pt idx="0">
                        <c:v>2019</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'[0-Aantal paardachtigen per provincie sinds 2010.xlsx]Gegevens - Aantal paarden'!$V$4:$V$15</c15:sqref>
                        </c15:formulaRef>
                      </c:ext>
                    </c:extLst>
                    <c:strCache>
                      <c:ptCount val="12"/>
                      <c:pt idx="0">
                        <c:v>Onbekend</c:v>
                      </c:pt>
                      <c:pt idx="1">
                        <c:v>Vlaams-Brabant</c:v>
                      </c:pt>
                      <c:pt idx="2">
                        <c:v>Waals-Brabant</c:v>
                      </c:pt>
                      <c:pt idx="3">
                        <c:v>West-Vlaanderen</c:v>
                      </c:pt>
                      <c:pt idx="4">
                        <c:v>Oost-Vlaanderen</c:v>
                      </c:pt>
                      <c:pt idx="5">
                        <c:v>Antwerpen</c:v>
                      </c:pt>
                      <c:pt idx="6">
                        <c:v>Brussel</c:v>
                      </c:pt>
                      <c:pt idx="7">
                        <c:v>Henegouwen</c:v>
                      </c:pt>
                      <c:pt idx="8">
                        <c:v>Luik</c:v>
                      </c:pt>
                      <c:pt idx="9">
                        <c:v>Limburg</c:v>
                      </c:pt>
                      <c:pt idx="10">
                        <c:v>Luxemburg</c:v>
                      </c:pt>
                      <c:pt idx="11">
                        <c:v>Namen</c:v>
                      </c:pt>
                    </c:strCache>
                  </c:strRef>
                </c:cat>
                <c:val>
                  <c:numRef>
                    <c:extLst xmlns:c15="http://schemas.microsoft.com/office/drawing/2012/chart">
                      <c:ext xmlns:c15="http://schemas.microsoft.com/office/drawing/2012/chart" uri="{02D57815-91ED-43cb-92C2-25804820EDAC}">
                        <c15:formulaRef>
                          <c15:sqref>'[0-Aantal paardachtigen per provincie sinds 2010.xlsx]Gegevens - Aantal paarden'!$AF$4:$AF$15</c15:sqref>
                        </c15:formulaRef>
                      </c:ext>
                    </c:extLst>
                    <c:numCache>
                      <c:formatCode>General</c:formatCode>
                      <c:ptCount val="12"/>
                      <c:pt idx="0">
                        <c:v>3858</c:v>
                      </c:pt>
                      <c:pt idx="1">
                        <c:v>30305</c:v>
                      </c:pt>
                      <c:pt idx="2">
                        <c:v>10597</c:v>
                      </c:pt>
                      <c:pt idx="3">
                        <c:v>27687</c:v>
                      </c:pt>
                      <c:pt idx="4">
                        <c:v>48487</c:v>
                      </c:pt>
                      <c:pt idx="5">
                        <c:v>45908</c:v>
                      </c:pt>
                      <c:pt idx="6">
                        <c:v>2751</c:v>
                      </c:pt>
                      <c:pt idx="7">
                        <c:v>29475</c:v>
                      </c:pt>
                      <c:pt idx="8">
                        <c:v>23657</c:v>
                      </c:pt>
                      <c:pt idx="9">
                        <c:v>28753</c:v>
                      </c:pt>
                      <c:pt idx="10">
                        <c:v>12944</c:v>
                      </c:pt>
                      <c:pt idx="11">
                        <c:v>15162</c:v>
                      </c:pt>
                    </c:numCache>
                  </c:numRef>
                </c:val>
                <c:extLst xmlns:c15="http://schemas.microsoft.com/office/drawing/2012/chart">
                  <c:ext xmlns:c16="http://schemas.microsoft.com/office/drawing/2014/chart" uri="{C3380CC4-5D6E-409C-BE32-E72D297353CC}">
                    <c16:uniqueId val="{0000000A-B7E6-4BE2-8916-59969B89688A}"/>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'[0-Aantal paardachtigen per provincie sinds 2010.xlsx]Gegevens - Aantal paarden'!$AG$3</c15:sqref>
                        </c15:formulaRef>
                      </c:ext>
                    </c:extLst>
                    <c:strCache>
                      <c:ptCount val="1"/>
                      <c:pt idx="0">
                        <c:v>2020</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'[0-Aantal paardachtigen per provincie sinds 2010.xlsx]Gegevens - Aantal paarden'!$V$4:$V$15</c15:sqref>
                        </c15:formulaRef>
                      </c:ext>
                    </c:extLst>
                    <c:strCache>
                      <c:ptCount val="12"/>
                      <c:pt idx="0">
                        <c:v>Onbekend</c:v>
                      </c:pt>
                      <c:pt idx="1">
                        <c:v>Vlaams-Brabant</c:v>
                      </c:pt>
                      <c:pt idx="2">
                        <c:v>Waals-Brabant</c:v>
                      </c:pt>
                      <c:pt idx="3">
                        <c:v>West-Vlaanderen</c:v>
                      </c:pt>
                      <c:pt idx="4">
                        <c:v>Oost-Vlaanderen</c:v>
                      </c:pt>
                      <c:pt idx="5">
                        <c:v>Antwerpen</c:v>
                      </c:pt>
                      <c:pt idx="6">
                        <c:v>Brussel</c:v>
                      </c:pt>
                      <c:pt idx="7">
                        <c:v>Henegouwen</c:v>
                      </c:pt>
                      <c:pt idx="8">
                        <c:v>Luik</c:v>
                      </c:pt>
                      <c:pt idx="9">
                        <c:v>Limburg</c:v>
                      </c:pt>
                      <c:pt idx="10">
                        <c:v>Luxemburg</c:v>
                      </c:pt>
                      <c:pt idx="11">
                        <c:v>Namen</c:v>
                      </c:pt>
                    </c:strCache>
                  </c:strRef>
                </c:cat>
                <c:val>
                  <c:numRef>
                    <c:extLst xmlns:c15="http://schemas.microsoft.com/office/drawing/2012/chart">
                      <c:ext xmlns:c15="http://schemas.microsoft.com/office/drawing/2012/chart" uri="{02D57815-91ED-43cb-92C2-25804820EDAC}">
                        <c15:formulaRef>
                          <c15:sqref>'[0-Aantal paardachtigen per provincie sinds 2010.xlsx]Gegevens - Aantal paarden'!$AG$4:$AG$15</c15:sqref>
                        </c15:formulaRef>
                      </c:ext>
                    </c:extLst>
                    <c:numCache>
                      <c:formatCode>General</c:formatCode>
                      <c:ptCount val="12"/>
                      <c:pt idx="0">
                        <c:v>3897</c:v>
                      </c:pt>
                      <c:pt idx="1">
                        <c:v>32601</c:v>
                      </c:pt>
                      <c:pt idx="2">
                        <c:v>11161</c:v>
                      </c:pt>
                      <c:pt idx="3">
                        <c:v>29925</c:v>
                      </c:pt>
                      <c:pt idx="4">
                        <c:v>53037</c:v>
                      </c:pt>
                      <c:pt idx="5">
                        <c:v>50064</c:v>
                      </c:pt>
                      <c:pt idx="6">
                        <c:v>2887</c:v>
                      </c:pt>
                      <c:pt idx="7">
                        <c:v>30905</c:v>
                      </c:pt>
                      <c:pt idx="8">
                        <c:v>24842</c:v>
                      </c:pt>
                      <c:pt idx="9">
                        <c:v>31708</c:v>
                      </c:pt>
                      <c:pt idx="10">
                        <c:v>13628</c:v>
                      </c:pt>
                      <c:pt idx="11">
                        <c:v>15887</c:v>
                      </c:pt>
                    </c:numCache>
                  </c:numRef>
                </c:val>
                <c:extLst xmlns:c15="http://schemas.microsoft.com/office/drawing/2012/chart">
                  <c:ext xmlns:c16="http://schemas.microsoft.com/office/drawing/2014/chart" uri="{C3380CC4-5D6E-409C-BE32-E72D297353CC}">
                    <c16:uniqueId val="{0000000B-B7E6-4BE2-8916-59969B89688A}"/>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'[0-Aantal paardachtigen per provincie sinds 2010.xlsx]Gegevens - Aantal paarden'!$AH$3</c15:sqref>
                        </c15:formulaRef>
                      </c:ext>
                    </c:extLst>
                    <c:strCache>
                      <c:ptCount val="1"/>
                      <c:pt idx="0">
                        <c:v>2021</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'[0-Aantal paardachtigen per provincie sinds 2010.xlsx]Gegevens - Aantal paarden'!$V$4:$V$15</c15:sqref>
                        </c15:formulaRef>
                      </c:ext>
                    </c:extLst>
                    <c:strCache>
                      <c:ptCount val="12"/>
                      <c:pt idx="0">
                        <c:v>Onbekend</c:v>
                      </c:pt>
                      <c:pt idx="1">
                        <c:v>Vlaams-Brabant</c:v>
                      </c:pt>
                      <c:pt idx="2">
                        <c:v>Waals-Brabant</c:v>
                      </c:pt>
                      <c:pt idx="3">
                        <c:v>West-Vlaanderen</c:v>
                      </c:pt>
                      <c:pt idx="4">
                        <c:v>Oost-Vlaanderen</c:v>
                      </c:pt>
                      <c:pt idx="5">
                        <c:v>Antwerpen</c:v>
                      </c:pt>
                      <c:pt idx="6">
                        <c:v>Brussel</c:v>
                      </c:pt>
                      <c:pt idx="7">
                        <c:v>Henegouwen</c:v>
                      </c:pt>
                      <c:pt idx="8">
                        <c:v>Luik</c:v>
                      </c:pt>
                      <c:pt idx="9">
                        <c:v>Limburg</c:v>
                      </c:pt>
                      <c:pt idx="10">
                        <c:v>Luxemburg</c:v>
                      </c:pt>
                      <c:pt idx="11">
                        <c:v>Namen</c:v>
                      </c:pt>
                    </c:strCache>
                  </c:strRef>
                </c:cat>
                <c:val>
                  <c:numRef>
                    <c:extLst xmlns:c15="http://schemas.microsoft.com/office/drawing/2012/chart">
                      <c:ext xmlns:c15="http://schemas.microsoft.com/office/drawing/2012/chart" uri="{02D57815-91ED-43cb-92C2-25804820EDAC}">
                        <c15:formulaRef>
                          <c15:sqref>'[0-Aantal paardachtigen per provincie sinds 2010.xlsx]Gegevens - Aantal paarden'!$AH$4:$AH$15</c15:sqref>
                        </c15:formulaRef>
                      </c:ext>
                    </c:extLst>
                    <c:numCache>
                      <c:formatCode>General</c:formatCode>
                      <c:ptCount val="12"/>
                      <c:pt idx="0">
                        <c:v>3679</c:v>
                      </c:pt>
                      <c:pt idx="1">
                        <c:v>33073</c:v>
                      </c:pt>
                      <c:pt idx="2">
                        <c:v>11374</c:v>
                      </c:pt>
                      <c:pt idx="3">
                        <c:v>30373</c:v>
                      </c:pt>
                      <c:pt idx="4">
                        <c:v>53830</c:v>
                      </c:pt>
                      <c:pt idx="5">
                        <c:v>51181</c:v>
                      </c:pt>
                      <c:pt idx="6">
                        <c:v>3015</c:v>
                      </c:pt>
                      <c:pt idx="7">
                        <c:v>31957</c:v>
                      </c:pt>
                      <c:pt idx="8">
                        <c:v>24971</c:v>
                      </c:pt>
                      <c:pt idx="9">
                        <c:v>32553</c:v>
                      </c:pt>
                      <c:pt idx="10">
                        <c:v>14220</c:v>
                      </c:pt>
                      <c:pt idx="11">
                        <c:v>16539</c:v>
                      </c:pt>
                    </c:numCache>
                  </c:numRef>
                </c:val>
                <c:extLst xmlns:c15="http://schemas.microsoft.com/office/drawing/2012/chart">
                  <c:ext xmlns:c16="http://schemas.microsoft.com/office/drawing/2014/chart" uri="{C3380CC4-5D6E-409C-BE32-E72D297353CC}">
                    <c16:uniqueId val="{0000000C-B7E6-4BE2-8916-59969B89688A}"/>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'[0-Aantal paardachtigen per provincie sinds 2010.xlsx]Gegevens - Aantal paarden'!$AI$3</c15:sqref>
                        </c15:formulaRef>
                      </c:ext>
                    </c:extLst>
                    <c:strCache>
                      <c:ptCount val="1"/>
                      <c:pt idx="0">
                        <c:v>2022</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'[0-Aantal paardachtigen per provincie sinds 2010.xlsx]Gegevens - Aantal paarden'!$V$4:$V$15</c15:sqref>
                        </c15:formulaRef>
                      </c:ext>
                    </c:extLst>
                    <c:strCache>
                      <c:ptCount val="12"/>
                      <c:pt idx="0">
                        <c:v>Onbekend</c:v>
                      </c:pt>
                      <c:pt idx="1">
                        <c:v>Vlaams-Brabant</c:v>
                      </c:pt>
                      <c:pt idx="2">
                        <c:v>Waals-Brabant</c:v>
                      </c:pt>
                      <c:pt idx="3">
                        <c:v>West-Vlaanderen</c:v>
                      </c:pt>
                      <c:pt idx="4">
                        <c:v>Oost-Vlaanderen</c:v>
                      </c:pt>
                      <c:pt idx="5">
                        <c:v>Antwerpen</c:v>
                      </c:pt>
                      <c:pt idx="6">
                        <c:v>Brussel</c:v>
                      </c:pt>
                      <c:pt idx="7">
                        <c:v>Henegouwen</c:v>
                      </c:pt>
                      <c:pt idx="8">
                        <c:v>Luik</c:v>
                      </c:pt>
                      <c:pt idx="9">
                        <c:v>Limburg</c:v>
                      </c:pt>
                      <c:pt idx="10">
                        <c:v>Luxemburg</c:v>
                      </c:pt>
                      <c:pt idx="11">
                        <c:v>Namen</c:v>
                      </c:pt>
                    </c:strCache>
                  </c:strRef>
                </c:cat>
                <c:val>
                  <c:numRef>
                    <c:extLst xmlns:c15="http://schemas.microsoft.com/office/drawing/2012/chart">
                      <c:ext xmlns:c15="http://schemas.microsoft.com/office/drawing/2012/chart" uri="{02D57815-91ED-43cb-92C2-25804820EDAC}">
                        <c15:formulaRef>
                          <c15:sqref>'[0-Aantal paardachtigen per provincie sinds 2010.xlsx]Gegevens - Aantal paarden'!$AI$4:$AI$15</c15:sqref>
                        </c15:formulaRef>
                      </c:ext>
                    </c:extLst>
                    <c:numCache>
                      <c:formatCode>General</c:formatCode>
                      <c:ptCount val="12"/>
                      <c:pt idx="0">
                        <c:v>2886</c:v>
                      </c:pt>
                      <c:pt idx="1">
                        <c:v>30426</c:v>
                      </c:pt>
                      <c:pt idx="2">
                        <c:v>11085</c:v>
                      </c:pt>
                      <c:pt idx="3">
                        <c:v>28140</c:v>
                      </c:pt>
                      <c:pt idx="4">
                        <c:v>44520</c:v>
                      </c:pt>
                      <c:pt idx="5">
                        <c:v>45150</c:v>
                      </c:pt>
                      <c:pt idx="6">
                        <c:v>3070</c:v>
                      </c:pt>
                      <c:pt idx="7">
                        <c:v>31421</c:v>
                      </c:pt>
                      <c:pt idx="8">
                        <c:v>24024</c:v>
                      </c:pt>
                      <c:pt idx="9">
                        <c:v>28764</c:v>
                      </c:pt>
                      <c:pt idx="10">
                        <c:v>13507</c:v>
                      </c:pt>
                      <c:pt idx="11">
                        <c:v>16212</c:v>
                      </c:pt>
                    </c:numCache>
                  </c:numRef>
                </c:val>
                <c:extLst xmlns:c15="http://schemas.microsoft.com/office/drawing/2012/chart">
                  <c:ext xmlns:c16="http://schemas.microsoft.com/office/drawing/2014/chart" uri="{C3380CC4-5D6E-409C-BE32-E72D297353CC}">
                    <c16:uniqueId val="{0000000D-B7E6-4BE2-8916-59969B89688A}"/>
                  </c:ext>
                </c:extLst>
              </c15:ser>
            </c15:filteredBarSeries>
          </c:ext>
        </c:extLst>
      </c:barChart>
      <c:catAx>
        <c:axId val="4280272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428029632"/>
        <c:crosses val="autoZero"/>
        <c:auto val="1"/>
        <c:lblAlgn val="ctr"/>
        <c:lblOffset val="100"/>
        <c:noMultiLvlLbl val="0"/>
      </c:catAx>
      <c:valAx>
        <c:axId val="428029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4280272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22317" cy="4953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18222" y="0"/>
            <a:ext cx="2922317" cy="495300"/>
          </a:xfrm>
          <a:prstGeom prst="rect">
            <a:avLst/>
          </a:prstGeom>
        </p:spPr>
        <p:txBody>
          <a:bodyPr vert="horz" lIns="91440" tIns="45720" rIns="91440" bIns="45720" rtlCol="0"/>
          <a:lstStyle>
            <a:lvl1pPr algn="r">
              <a:defRPr sz="1200"/>
            </a:lvl1pPr>
          </a:lstStyle>
          <a:p>
            <a:fld id="{B7457D8A-7A8C-4236-AE60-6C298B453E7F}" type="datetimeFigureOut">
              <a:rPr lang="nl-BE" smtClean="0"/>
              <a:t>18/04/2024</a:t>
            </a:fld>
            <a:endParaRPr lang="nl-BE"/>
          </a:p>
        </p:txBody>
      </p:sp>
      <p:sp>
        <p:nvSpPr>
          <p:cNvPr id="4" name="Tijdelijke aanduiding voor dia-afbeelding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3897" y="4751389"/>
            <a:ext cx="5394320" cy="3887787"/>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377363"/>
            <a:ext cx="2922317" cy="495300"/>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18222" y="9377363"/>
            <a:ext cx="2922317" cy="495300"/>
          </a:xfrm>
          <a:prstGeom prst="rect">
            <a:avLst/>
          </a:prstGeom>
        </p:spPr>
        <p:txBody>
          <a:bodyPr vert="horz" lIns="91440" tIns="45720" rIns="91440" bIns="45720" rtlCol="0" anchor="b"/>
          <a:lstStyle>
            <a:lvl1pPr algn="r">
              <a:defRPr sz="1200"/>
            </a:lvl1pPr>
          </a:lstStyle>
          <a:p>
            <a:fld id="{E6867969-BBB8-4F9F-9EC1-D86DDADA541A}" type="slidenum">
              <a:rPr lang="nl-BE" smtClean="0"/>
              <a:t>‹nr.›</a:t>
            </a:fld>
            <a:endParaRPr lang="nl-BE"/>
          </a:p>
        </p:txBody>
      </p:sp>
    </p:spTree>
    <p:extLst>
      <p:ext uri="{BB962C8B-B14F-4D97-AF65-F5344CB8AC3E}">
        <p14:creationId xmlns:p14="http://schemas.microsoft.com/office/powerpoint/2010/main" val="3992298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2"/>
          </a:xfrm>
          <a:prstGeom prst="rect">
            <a:avLst/>
          </a:prstGeom>
        </p:spPr>
      </p:pic>
      <p:sp>
        <p:nvSpPr>
          <p:cNvPr id="2" name="Titel 1"/>
          <p:cNvSpPr>
            <a:spLocks noGrp="1"/>
          </p:cNvSpPr>
          <p:nvPr>
            <p:ph type="ctrTitle" hasCustomPrompt="1"/>
          </p:nvPr>
        </p:nvSpPr>
        <p:spPr>
          <a:xfrm>
            <a:off x="3108960" y="1122363"/>
            <a:ext cx="8302379" cy="2387600"/>
          </a:xfrm>
        </p:spPr>
        <p:txBody>
          <a:bodyPr anchor="b">
            <a:normAutofit/>
          </a:bodyPr>
          <a:lstStyle>
            <a:lvl1pPr algn="l">
              <a:defRPr sz="4050">
                <a:latin typeface="Century Gothic" panose="020B0502020202020204" pitchFamily="34" charset="0"/>
              </a:defRPr>
            </a:lvl1pPr>
          </a:lstStyle>
          <a:p>
            <a:r>
              <a:rPr lang="nl-NL" dirty="0"/>
              <a:t>Titel presentatie</a:t>
            </a:r>
            <a:endParaRPr lang="nl-BE" dirty="0"/>
          </a:p>
        </p:txBody>
      </p:sp>
      <p:sp>
        <p:nvSpPr>
          <p:cNvPr id="3" name="Ondertitel 2"/>
          <p:cNvSpPr>
            <a:spLocks noGrp="1"/>
          </p:cNvSpPr>
          <p:nvPr>
            <p:ph type="subTitle" idx="1" hasCustomPrompt="1"/>
          </p:nvPr>
        </p:nvSpPr>
        <p:spPr>
          <a:xfrm>
            <a:off x="3108960" y="3602038"/>
            <a:ext cx="8302379" cy="2590944"/>
          </a:xfrm>
        </p:spPr>
        <p:txBody>
          <a:bodyPr/>
          <a:lstStyle>
            <a:lvl1pPr marL="0" indent="0" algn="l">
              <a:buNone/>
              <a:defRPr sz="1800">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Naam presentator | Titel presentator | Gelegenheid</a:t>
            </a:r>
          </a:p>
        </p:txBody>
      </p:sp>
      <p:cxnSp>
        <p:nvCxnSpPr>
          <p:cNvPr id="14" name="Rechte verbindingslijn 13"/>
          <p:cNvCxnSpPr>
            <a:cxnSpLocks/>
          </p:cNvCxnSpPr>
          <p:nvPr userDrawn="1"/>
        </p:nvCxnSpPr>
        <p:spPr>
          <a:xfrm>
            <a:off x="3108960" y="3509963"/>
            <a:ext cx="8302379" cy="0"/>
          </a:xfrm>
          <a:prstGeom prst="line">
            <a:avLst/>
          </a:prstGeom>
          <a:ln w="19050">
            <a:solidFill>
              <a:srgbClr val="7878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75868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Tussenslide - Versie 9">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1874"/>
            <a:ext cx="12191995" cy="6854248"/>
          </a:xfrm>
          <a:prstGeom prst="rect">
            <a:avLst/>
          </a:prstGeom>
        </p:spPr>
      </p:pic>
      <p:sp>
        <p:nvSpPr>
          <p:cNvPr id="2" name="Titel 1"/>
          <p:cNvSpPr>
            <a:spLocks noGrp="1"/>
          </p:cNvSpPr>
          <p:nvPr>
            <p:ph type="title" hasCustomPrompt="1"/>
          </p:nvPr>
        </p:nvSpPr>
        <p:spPr>
          <a:xfrm>
            <a:off x="6724997" y="1709739"/>
            <a:ext cx="4622455" cy="1997738"/>
          </a:xfrm>
          <a:ln>
            <a:noFill/>
            <a:miter lim="800000"/>
          </a:ln>
        </p:spPr>
        <p:txBody>
          <a:bodyPr anchor="b">
            <a:normAutofit/>
          </a:bodyPr>
          <a:lstStyle>
            <a:lvl1pPr>
              <a:defRPr sz="3000">
                <a:latin typeface="Century Gothic" panose="020B0502020202020204" pitchFamily="34" charset="0"/>
              </a:defRPr>
            </a:lvl1pPr>
          </a:lstStyle>
          <a:p>
            <a:r>
              <a:rPr lang="nl-NL" dirty="0"/>
              <a:t>Tussentitel</a:t>
            </a:r>
            <a:endParaRPr lang="nl-BE" dirty="0"/>
          </a:p>
        </p:txBody>
      </p:sp>
      <p:sp>
        <p:nvSpPr>
          <p:cNvPr id="3" name="Tijdelijke aanduiding voor tekst 2"/>
          <p:cNvSpPr>
            <a:spLocks noGrp="1"/>
          </p:cNvSpPr>
          <p:nvPr>
            <p:ph type="body" idx="1" hasCustomPrompt="1"/>
          </p:nvPr>
        </p:nvSpPr>
        <p:spPr>
          <a:xfrm>
            <a:off x="6724997" y="3800785"/>
            <a:ext cx="4622455" cy="2382173"/>
          </a:xfrm>
        </p:spPr>
        <p:txBody>
          <a:bodyPr/>
          <a:lstStyle>
            <a:lvl1pPr marL="0" indent="0">
              <a:buNone/>
              <a:defRPr sz="1800">
                <a:solidFill>
                  <a:schemeClr val="tx1">
                    <a:tint val="75000"/>
                  </a:schemeClr>
                </a:solidFill>
                <a:latin typeface="Century Gothic" panose="020B0502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dirty="0"/>
              <a:t>Ondertitel</a:t>
            </a:r>
          </a:p>
        </p:txBody>
      </p:sp>
      <p:cxnSp>
        <p:nvCxnSpPr>
          <p:cNvPr id="9" name="Rechte verbindingslijn 8"/>
          <p:cNvCxnSpPr>
            <a:cxnSpLocks/>
          </p:cNvCxnSpPr>
          <p:nvPr userDrawn="1"/>
        </p:nvCxnSpPr>
        <p:spPr>
          <a:xfrm>
            <a:off x="6724997" y="3707477"/>
            <a:ext cx="4622455" cy="0"/>
          </a:xfrm>
          <a:prstGeom prst="line">
            <a:avLst/>
          </a:prstGeom>
          <a:ln w="19050">
            <a:solidFill>
              <a:srgbClr val="E620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9326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Tussenslide - Versie 10">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 y="1874"/>
            <a:ext cx="12191993" cy="6854248"/>
          </a:xfrm>
          <a:prstGeom prst="rect">
            <a:avLst/>
          </a:prstGeom>
        </p:spPr>
      </p:pic>
      <p:sp>
        <p:nvSpPr>
          <p:cNvPr id="2" name="Titel 1"/>
          <p:cNvSpPr>
            <a:spLocks noGrp="1"/>
          </p:cNvSpPr>
          <p:nvPr>
            <p:ph type="title" hasCustomPrompt="1"/>
          </p:nvPr>
        </p:nvSpPr>
        <p:spPr>
          <a:xfrm>
            <a:off x="6724997" y="1709739"/>
            <a:ext cx="4622455" cy="1997738"/>
          </a:xfrm>
          <a:ln>
            <a:noFill/>
            <a:miter lim="800000"/>
          </a:ln>
        </p:spPr>
        <p:txBody>
          <a:bodyPr anchor="b">
            <a:normAutofit/>
          </a:bodyPr>
          <a:lstStyle>
            <a:lvl1pPr>
              <a:defRPr sz="3000">
                <a:latin typeface="Century Gothic" panose="020B0502020202020204" pitchFamily="34" charset="0"/>
              </a:defRPr>
            </a:lvl1pPr>
          </a:lstStyle>
          <a:p>
            <a:r>
              <a:rPr lang="nl-NL" dirty="0"/>
              <a:t>Tussentitel</a:t>
            </a:r>
            <a:endParaRPr lang="nl-BE" dirty="0"/>
          </a:p>
        </p:txBody>
      </p:sp>
      <p:sp>
        <p:nvSpPr>
          <p:cNvPr id="3" name="Tijdelijke aanduiding voor tekst 2"/>
          <p:cNvSpPr>
            <a:spLocks noGrp="1"/>
          </p:cNvSpPr>
          <p:nvPr>
            <p:ph type="body" idx="1" hasCustomPrompt="1"/>
          </p:nvPr>
        </p:nvSpPr>
        <p:spPr>
          <a:xfrm>
            <a:off x="6724997" y="3800785"/>
            <a:ext cx="4622455" cy="2382173"/>
          </a:xfrm>
        </p:spPr>
        <p:txBody>
          <a:bodyPr/>
          <a:lstStyle>
            <a:lvl1pPr marL="0" indent="0">
              <a:buNone/>
              <a:defRPr sz="1800">
                <a:solidFill>
                  <a:schemeClr val="tx1">
                    <a:tint val="75000"/>
                  </a:schemeClr>
                </a:solidFill>
                <a:latin typeface="Century Gothic" panose="020B0502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dirty="0"/>
              <a:t>Ondertitel</a:t>
            </a:r>
          </a:p>
        </p:txBody>
      </p:sp>
      <p:cxnSp>
        <p:nvCxnSpPr>
          <p:cNvPr id="9" name="Rechte verbindingslijn 8"/>
          <p:cNvCxnSpPr>
            <a:cxnSpLocks/>
          </p:cNvCxnSpPr>
          <p:nvPr userDrawn="1"/>
        </p:nvCxnSpPr>
        <p:spPr>
          <a:xfrm>
            <a:off x="6724997" y="3707477"/>
            <a:ext cx="4622455" cy="0"/>
          </a:xfrm>
          <a:prstGeom prst="line">
            <a:avLst/>
          </a:prstGeom>
          <a:ln w="19050">
            <a:solidFill>
              <a:srgbClr val="E620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29605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Tussenslide - Versie 11">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 y="1876"/>
            <a:ext cx="12191993" cy="6854247"/>
          </a:xfrm>
          <a:prstGeom prst="rect">
            <a:avLst/>
          </a:prstGeom>
        </p:spPr>
      </p:pic>
      <p:sp>
        <p:nvSpPr>
          <p:cNvPr id="2" name="Titel 1"/>
          <p:cNvSpPr>
            <a:spLocks noGrp="1"/>
          </p:cNvSpPr>
          <p:nvPr>
            <p:ph type="title" hasCustomPrompt="1"/>
          </p:nvPr>
        </p:nvSpPr>
        <p:spPr>
          <a:xfrm>
            <a:off x="6724997" y="1709739"/>
            <a:ext cx="4622455" cy="1997738"/>
          </a:xfrm>
          <a:ln>
            <a:noFill/>
            <a:miter lim="800000"/>
          </a:ln>
        </p:spPr>
        <p:txBody>
          <a:bodyPr anchor="b">
            <a:normAutofit/>
          </a:bodyPr>
          <a:lstStyle>
            <a:lvl1pPr>
              <a:defRPr sz="3000">
                <a:latin typeface="Century Gothic" panose="020B0502020202020204" pitchFamily="34" charset="0"/>
              </a:defRPr>
            </a:lvl1pPr>
          </a:lstStyle>
          <a:p>
            <a:r>
              <a:rPr lang="nl-NL" dirty="0"/>
              <a:t>Tussentitel</a:t>
            </a:r>
            <a:endParaRPr lang="nl-BE" dirty="0"/>
          </a:p>
        </p:txBody>
      </p:sp>
      <p:sp>
        <p:nvSpPr>
          <p:cNvPr id="3" name="Tijdelijke aanduiding voor tekst 2"/>
          <p:cNvSpPr>
            <a:spLocks noGrp="1"/>
          </p:cNvSpPr>
          <p:nvPr>
            <p:ph type="body" idx="1" hasCustomPrompt="1"/>
          </p:nvPr>
        </p:nvSpPr>
        <p:spPr>
          <a:xfrm>
            <a:off x="6724997" y="3800785"/>
            <a:ext cx="4622455" cy="2382173"/>
          </a:xfrm>
        </p:spPr>
        <p:txBody>
          <a:bodyPr/>
          <a:lstStyle>
            <a:lvl1pPr marL="0" indent="0">
              <a:buNone/>
              <a:defRPr sz="1800">
                <a:solidFill>
                  <a:schemeClr val="tx1">
                    <a:tint val="75000"/>
                  </a:schemeClr>
                </a:solidFill>
                <a:latin typeface="Century Gothic" panose="020B0502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dirty="0"/>
              <a:t>Ondertitel</a:t>
            </a:r>
          </a:p>
        </p:txBody>
      </p:sp>
      <p:cxnSp>
        <p:nvCxnSpPr>
          <p:cNvPr id="9" name="Rechte verbindingslijn 8"/>
          <p:cNvCxnSpPr>
            <a:cxnSpLocks/>
          </p:cNvCxnSpPr>
          <p:nvPr userDrawn="1"/>
        </p:nvCxnSpPr>
        <p:spPr>
          <a:xfrm>
            <a:off x="6724997" y="3707477"/>
            <a:ext cx="4622455" cy="0"/>
          </a:xfrm>
          <a:prstGeom prst="line">
            <a:avLst/>
          </a:prstGeom>
          <a:ln w="19050">
            <a:solidFill>
              <a:srgbClr val="E620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82757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Tussenslide - Versie 12">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 y="1876"/>
            <a:ext cx="12191991" cy="6854247"/>
          </a:xfrm>
          <a:prstGeom prst="rect">
            <a:avLst/>
          </a:prstGeom>
        </p:spPr>
      </p:pic>
      <p:sp>
        <p:nvSpPr>
          <p:cNvPr id="2" name="Titel 1"/>
          <p:cNvSpPr>
            <a:spLocks noGrp="1"/>
          </p:cNvSpPr>
          <p:nvPr>
            <p:ph type="title" hasCustomPrompt="1"/>
          </p:nvPr>
        </p:nvSpPr>
        <p:spPr>
          <a:xfrm>
            <a:off x="6724997" y="1709739"/>
            <a:ext cx="4622455" cy="1997738"/>
          </a:xfrm>
          <a:ln>
            <a:noFill/>
            <a:miter lim="800000"/>
          </a:ln>
        </p:spPr>
        <p:txBody>
          <a:bodyPr anchor="b">
            <a:normAutofit/>
          </a:bodyPr>
          <a:lstStyle>
            <a:lvl1pPr>
              <a:defRPr sz="3000">
                <a:latin typeface="Century Gothic" panose="020B0502020202020204" pitchFamily="34" charset="0"/>
              </a:defRPr>
            </a:lvl1pPr>
          </a:lstStyle>
          <a:p>
            <a:r>
              <a:rPr lang="nl-NL" dirty="0"/>
              <a:t>Tussentitel</a:t>
            </a:r>
            <a:endParaRPr lang="nl-BE" dirty="0"/>
          </a:p>
        </p:txBody>
      </p:sp>
      <p:sp>
        <p:nvSpPr>
          <p:cNvPr id="3" name="Tijdelijke aanduiding voor tekst 2"/>
          <p:cNvSpPr>
            <a:spLocks noGrp="1"/>
          </p:cNvSpPr>
          <p:nvPr>
            <p:ph type="body" idx="1" hasCustomPrompt="1"/>
          </p:nvPr>
        </p:nvSpPr>
        <p:spPr>
          <a:xfrm>
            <a:off x="6724997" y="3800785"/>
            <a:ext cx="4622455" cy="2382173"/>
          </a:xfrm>
        </p:spPr>
        <p:txBody>
          <a:bodyPr/>
          <a:lstStyle>
            <a:lvl1pPr marL="0" indent="0">
              <a:buNone/>
              <a:defRPr sz="1800">
                <a:solidFill>
                  <a:schemeClr val="tx1">
                    <a:tint val="75000"/>
                  </a:schemeClr>
                </a:solidFill>
                <a:latin typeface="Century Gothic" panose="020B0502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dirty="0"/>
              <a:t>Ondertitel</a:t>
            </a:r>
          </a:p>
        </p:txBody>
      </p:sp>
      <p:cxnSp>
        <p:nvCxnSpPr>
          <p:cNvPr id="9" name="Rechte verbindingslijn 8"/>
          <p:cNvCxnSpPr>
            <a:cxnSpLocks/>
          </p:cNvCxnSpPr>
          <p:nvPr userDrawn="1"/>
        </p:nvCxnSpPr>
        <p:spPr>
          <a:xfrm>
            <a:off x="6724997" y="3707477"/>
            <a:ext cx="4622455" cy="0"/>
          </a:xfrm>
          <a:prstGeom prst="line">
            <a:avLst/>
          </a:prstGeom>
          <a:ln w="19050">
            <a:solidFill>
              <a:srgbClr val="E620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1392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Standaardslide - Versie 1">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4"/>
          <p:cNvSpPr>
            <a:spLocks noGrp="1"/>
          </p:cNvSpPr>
          <p:nvPr>
            <p:ph type="dt" sz="half" idx="10"/>
          </p:nvPr>
        </p:nvSpPr>
        <p:spPr>
          <a:xfrm>
            <a:off x="7470208" y="6311898"/>
            <a:ext cx="1039091" cy="365125"/>
          </a:xfrm>
        </p:spPr>
        <p:txBody>
          <a:bodyPr/>
          <a:lstStyle>
            <a:lvl1pPr>
              <a:defRPr sz="900">
                <a:latin typeface="Century Gothic" panose="020B0502020202020204" pitchFamily="34" charset="0"/>
              </a:defRPr>
            </a:lvl1pPr>
          </a:lstStyle>
          <a:p>
            <a:r>
              <a:rPr lang="nl-BE" dirty="0"/>
              <a:t>6 juni 2017</a:t>
            </a:r>
          </a:p>
        </p:txBody>
      </p:sp>
      <p:sp>
        <p:nvSpPr>
          <p:cNvPr id="8" name="Tijdelijke aanduiding voor voettekst 5"/>
          <p:cNvSpPr>
            <a:spLocks noGrp="1"/>
          </p:cNvSpPr>
          <p:nvPr>
            <p:ph type="ftr" sz="quarter" idx="11"/>
          </p:nvPr>
        </p:nvSpPr>
        <p:spPr>
          <a:xfrm>
            <a:off x="8509299" y="6298783"/>
            <a:ext cx="2958106" cy="365125"/>
          </a:xfrm>
        </p:spPr>
        <p:txBody>
          <a:bodyPr/>
          <a:lstStyle>
            <a:lvl1pPr>
              <a:defRPr sz="900">
                <a:latin typeface="Century Gothic" panose="020B0502020202020204" pitchFamily="34" charset="0"/>
              </a:defRPr>
            </a:lvl1pPr>
          </a:lstStyle>
          <a:p>
            <a:r>
              <a:rPr lang="nl-BE" dirty="0"/>
              <a:t>Paarden in Vlaanderen</a:t>
            </a:r>
          </a:p>
        </p:txBody>
      </p:sp>
      <p:sp>
        <p:nvSpPr>
          <p:cNvPr id="9" name="Tijdelijke aanduiding voor dianummer 6"/>
          <p:cNvSpPr>
            <a:spLocks noGrp="1"/>
          </p:cNvSpPr>
          <p:nvPr>
            <p:ph type="sldNum" sz="quarter" idx="12"/>
          </p:nvPr>
        </p:nvSpPr>
        <p:spPr>
          <a:xfrm>
            <a:off x="11467405" y="6295276"/>
            <a:ext cx="489065" cy="365125"/>
          </a:xfrm>
        </p:spPr>
        <p:txBody>
          <a:bodyPr/>
          <a:lstStyle>
            <a:lvl1pPr>
              <a:defRPr sz="900">
                <a:latin typeface="Century Gothic" panose="020B0502020202020204" pitchFamily="34" charset="0"/>
              </a:defRPr>
            </a:lvl1pPr>
          </a:lstStyle>
          <a:p>
            <a:fld id="{A2A07089-61DB-40D0-A4F6-5175B0242D68}" type="slidenum">
              <a:rPr lang="nl-BE" smtClean="0"/>
              <a:pPr/>
              <a:t>‹nr.›</a:t>
            </a:fld>
            <a:endParaRPr lang="nl-BE" dirty="0"/>
          </a:p>
        </p:txBody>
      </p:sp>
    </p:spTree>
    <p:extLst>
      <p:ext uri="{BB962C8B-B14F-4D97-AF65-F5344CB8AC3E}">
        <p14:creationId xmlns:p14="http://schemas.microsoft.com/office/powerpoint/2010/main" val="38200218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Standaardslide - Versie 2">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2"/>
          </a:xfrm>
          <a:prstGeom prst="rect">
            <a:avLst/>
          </a:prstGeom>
        </p:spPr>
      </p:pic>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1" name="Tijdelijke aanduiding voor datum 4"/>
          <p:cNvSpPr>
            <a:spLocks noGrp="1"/>
          </p:cNvSpPr>
          <p:nvPr>
            <p:ph type="dt" sz="half" idx="10"/>
          </p:nvPr>
        </p:nvSpPr>
        <p:spPr>
          <a:xfrm>
            <a:off x="7470208" y="6311898"/>
            <a:ext cx="1039091" cy="365125"/>
          </a:xfrm>
        </p:spPr>
        <p:txBody>
          <a:bodyPr/>
          <a:lstStyle>
            <a:lvl1pPr>
              <a:defRPr sz="900">
                <a:latin typeface="Century Gothic" panose="020B0502020202020204" pitchFamily="34" charset="0"/>
              </a:defRPr>
            </a:lvl1pPr>
          </a:lstStyle>
          <a:p>
            <a:r>
              <a:rPr lang="nl-BE" dirty="0"/>
              <a:t>6 juni 2017</a:t>
            </a:r>
          </a:p>
        </p:txBody>
      </p:sp>
      <p:sp>
        <p:nvSpPr>
          <p:cNvPr id="12" name="Tijdelijke aanduiding voor voettekst 5"/>
          <p:cNvSpPr>
            <a:spLocks noGrp="1"/>
          </p:cNvSpPr>
          <p:nvPr>
            <p:ph type="ftr" sz="quarter" idx="11"/>
          </p:nvPr>
        </p:nvSpPr>
        <p:spPr>
          <a:xfrm>
            <a:off x="8509299" y="6298783"/>
            <a:ext cx="2958106" cy="365125"/>
          </a:xfrm>
        </p:spPr>
        <p:txBody>
          <a:bodyPr/>
          <a:lstStyle>
            <a:lvl1pPr>
              <a:defRPr sz="900">
                <a:latin typeface="Century Gothic" panose="020B0502020202020204" pitchFamily="34" charset="0"/>
              </a:defRPr>
            </a:lvl1pPr>
          </a:lstStyle>
          <a:p>
            <a:r>
              <a:rPr lang="nl-BE" dirty="0"/>
              <a:t>Paarden in Vlaanderen</a:t>
            </a:r>
          </a:p>
        </p:txBody>
      </p:sp>
      <p:sp>
        <p:nvSpPr>
          <p:cNvPr id="13" name="Tijdelijke aanduiding voor dianummer 6"/>
          <p:cNvSpPr>
            <a:spLocks noGrp="1"/>
          </p:cNvSpPr>
          <p:nvPr>
            <p:ph type="sldNum" sz="quarter" idx="12"/>
          </p:nvPr>
        </p:nvSpPr>
        <p:spPr>
          <a:xfrm>
            <a:off x="11467405" y="6295276"/>
            <a:ext cx="489065" cy="365125"/>
          </a:xfrm>
        </p:spPr>
        <p:txBody>
          <a:bodyPr/>
          <a:lstStyle>
            <a:lvl1pPr>
              <a:defRPr sz="900">
                <a:latin typeface="Century Gothic" panose="020B0502020202020204" pitchFamily="34" charset="0"/>
              </a:defRPr>
            </a:lvl1pPr>
          </a:lstStyle>
          <a:p>
            <a:fld id="{A2A07089-61DB-40D0-A4F6-5175B0242D68}" type="slidenum">
              <a:rPr lang="nl-BE" smtClean="0"/>
              <a:pPr/>
              <a:t>‹nr.›</a:t>
            </a:fld>
            <a:endParaRPr lang="nl-BE" dirty="0"/>
          </a:p>
        </p:txBody>
      </p:sp>
    </p:spTree>
    <p:extLst>
      <p:ext uri="{BB962C8B-B14F-4D97-AF65-F5344CB8AC3E}">
        <p14:creationId xmlns:p14="http://schemas.microsoft.com/office/powerpoint/2010/main" val="4238826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Standaardslide - Versie 3">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8" name="Tijdelijke aanduiding voor datum 4"/>
          <p:cNvSpPr>
            <a:spLocks noGrp="1"/>
          </p:cNvSpPr>
          <p:nvPr>
            <p:ph type="dt" sz="half" idx="10"/>
          </p:nvPr>
        </p:nvSpPr>
        <p:spPr>
          <a:xfrm>
            <a:off x="7470208" y="6311898"/>
            <a:ext cx="1039091" cy="365125"/>
          </a:xfrm>
        </p:spPr>
        <p:txBody>
          <a:bodyPr/>
          <a:lstStyle>
            <a:lvl1pPr>
              <a:defRPr sz="900">
                <a:latin typeface="Century Gothic" panose="020B0502020202020204" pitchFamily="34" charset="0"/>
              </a:defRPr>
            </a:lvl1pPr>
          </a:lstStyle>
          <a:p>
            <a:r>
              <a:rPr lang="nl-BE" dirty="0"/>
              <a:t>6 juni 2017</a:t>
            </a:r>
          </a:p>
        </p:txBody>
      </p:sp>
      <p:sp>
        <p:nvSpPr>
          <p:cNvPr id="9" name="Tijdelijke aanduiding voor voettekst 5"/>
          <p:cNvSpPr>
            <a:spLocks noGrp="1"/>
          </p:cNvSpPr>
          <p:nvPr>
            <p:ph type="ftr" sz="quarter" idx="11"/>
          </p:nvPr>
        </p:nvSpPr>
        <p:spPr>
          <a:xfrm>
            <a:off x="8509299" y="6298783"/>
            <a:ext cx="2958106" cy="365125"/>
          </a:xfrm>
        </p:spPr>
        <p:txBody>
          <a:bodyPr/>
          <a:lstStyle>
            <a:lvl1pPr>
              <a:defRPr sz="900">
                <a:latin typeface="Century Gothic" panose="020B0502020202020204" pitchFamily="34" charset="0"/>
              </a:defRPr>
            </a:lvl1pPr>
          </a:lstStyle>
          <a:p>
            <a:r>
              <a:rPr lang="nl-BE" dirty="0"/>
              <a:t>Paarden in Vlaanderen</a:t>
            </a:r>
          </a:p>
        </p:txBody>
      </p:sp>
      <p:sp>
        <p:nvSpPr>
          <p:cNvPr id="10" name="Tijdelijke aanduiding voor dianummer 6"/>
          <p:cNvSpPr>
            <a:spLocks noGrp="1"/>
          </p:cNvSpPr>
          <p:nvPr>
            <p:ph type="sldNum" sz="quarter" idx="12"/>
          </p:nvPr>
        </p:nvSpPr>
        <p:spPr>
          <a:xfrm>
            <a:off x="11467405" y="6295276"/>
            <a:ext cx="489065" cy="365125"/>
          </a:xfrm>
        </p:spPr>
        <p:txBody>
          <a:bodyPr/>
          <a:lstStyle>
            <a:lvl1pPr>
              <a:defRPr sz="900">
                <a:latin typeface="Century Gothic" panose="020B0502020202020204" pitchFamily="34" charset="0"/>
              </a:defRPr>
            </a:lvl1pPr>
          </a:lstStyle>
          <a:p>
            <a:fld id="{A2A07089-61DB-40D0-A4F6-5175B0242D68}" type="slidenum">
              <a:rPr lang="nl-BE" smtClean="0"/>
              <a:pPr/>
              <a:t>‹nr.›</a:t>
            </a:fld>
            <a:endParaRPr lang="nl-BE" dirty="0"/>
          </a:p>
        </p:txBody>
      </p:sp>
    </p:spTree>
    <p:extLst>
      <p:ext uri="{BB962C8B-B14F-4D97-AF65-F5344CB8AC3E}">
        <p14:creationId xmlns:p14="http://schemas.microsoft.com/office/powerpoint/2010/main" val="32459175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Standaardslide - Versie 4">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0" y="3748"/>
            <a:ext cx="12192000" cy="6854252"/>
          </a:xfrm>
          <a:prstGeom prst="rect">
            <a:avLst/>
          </a:prstGeom>
        </p:spPr>
      </p:pic>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7" name="Tijdelijke aanduiding voor datum 4"/>
          <p:cNvSpPr>
            <a:spLocks noGrp="1"/>
          </p:cNvSpPr>
          <p:nvPr>
            <p:ph type="dt" sz="half" idx="10"/>
          </p:nvPr>
        </p:nvSpPr>
        <p:spPr>
          <a:xfrm>
            <a:off x="7470208" y="6311898"/>
            <a:ext cx="1039091" cy="365125"/>
          </a:xfrm>
        </p:spPr>
        <p:txBody>
          <a:bodyPr/>
          <a:lstStyle>
            <a:lvl1pPr>
              <a:defRPr sz="900">
                <a:latin typeface="Century Gothic" panose="020B0502020202020204" pitchFamily="34" charset="0"/>
              </a:defRPr>
            </a:lvl1pPr>
          </a:lstStyle>
          <a:p>
            <a:r>
              <a:rPr lang="nl-BE" dirty="0"/>
              <a:t>6 juni 2017</a:t>
            </a:r>
          </a:p>
        </p:txBody>
      </p:sp>
      <p:sp>
        <p:nvSpPr>
          <p:cNvPr id="38" name="Tijdelijke aanduiding voor voettekst 5"/>
          <p:cNvSpPr>
            <a:spLocks noGrp="1"/>
          </p:cNvSpPr>
          <p:nvPr>
            <p:ph type="ftr" sz="quarter" idx="11"/>
          </p:nvPr>
        </p:nvSpPr>
        <p:spPr>
          <a:xfrm>
            <a:off x="8509299" y="6298783"/>
            <a:ext cx="2958106" cy="365125"/>
          </a:xfrm>
        </p:spPr>
        <p:txBody>
          <a:bodyPr/>
          <a:lstStyle>
            <a:lvl1pPr>
              <a:defRPr sz="900">
                <a:latin typeface="Century Gothic" panose="020B0502020202020204" pitchFamily="34" charset="0"/>
              </a:defRPr>
            </a:lvl1pPr>
          </a:lstStyle>
          <a:p>
            <a:r>
              <a:rPr lang="nl-BE" dirty="0"/>
              <a:t>Paarden in Vlaanderen</a:t>
            </a:r>
          </a:p>
        </p:txBody>
      </p:sp>
      <p:sp>
        <p:nvSpPr>
          <p:cNvPr id="39" name="Tijdelijke aanduiding voor dianummer 6"/>
          <p:cNvSpPr>
            <a:spLocks noGrp="1"/>
          </p:cNvSpPr>
          <p:nvPr>
            <p:ph type="sldNum" sz="quarter" idx="12"/>
          </p:nvPr>
        </p:nvSpPr>
        <p:spPr>
          <a:xfrm>
            <a:off x="11467405" y="6295276"/>
            <a:ext cx="489065" cy="365125"/>
          </a:xfrm>
        </p:spPr>
        <p:txBody>
          <a:bodyPr/>
          <a:lstStyle>
            <a:lvl1pPr>
              <a:defRPr sz="900">
                <a:latin typeface="Century Gothic" panose="020B0502020202020204" pitchFamily="34" charset="0"/>
              </a:defRPr>
            </a:lvl1pPr>
          </a:lstStyle>
          <a:p>
            <a:fld id="{A2A07089-61DB-40D0-A4F6-5175B0242D68}" type="slidenum">
              <a:rPr lang="nl-BE" smtClean="0"/>
              <a:pPr/>
              <a:t>‹nr.›</a:t>
            </a:fld>
            <a:endParaRPr lang="nl-BE" dirty="0"/>
          </a:p>
        </p:txBody>
      </p:sp>
    </p:spTree>
    <p:extLst>
      <p:ext uri="{BB962C8B-B14F-4D97-AF65-F5344CB8AC3E}">
        <p14:creationId xmlns:p14="http://schemas.microsoft.com/office/powerpoint/2010/main" val="8942791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9F5BD0-CB7D-4D85-9420-A4684B0B97FD}" type="datetimeFigureOut">
              <a:rPr lang="nl-BE" smtClean="0"/>
              <a:t>18/04/2024</a:t>
            </a:fld>
            <a:endParaRPr lang="nl-BE"/>
          </a:p>
        </p:txBody>
      </p:sp>
      <p:sp>
        <p:nvSpPr>
          <p:cNvPr id="3" name="Footer Placeholder 2"/>
          <p:cNvSpPr>
            <a:spLocks noGrp="1"/>
          </p:cNvSpPr>
          <p:nvPr>
            <p:ph type="ftr" sz="quarter" idx="11"/>
          </p:nvPr>
        </p:nvSpPr>
        <p:spPr/>
        <p:txBody>
          <a:bodyPr/>
          <a:lstStyle/>
          <a:p>
            <a:endParaRPr lang="nl-BE"/>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a:noFill/>
        </p:spPr>
        <p:txBody>
          <a:bodyPr/>
          <a:lstStyle/>
          <a:p>
            <a:fld id="{45B63C5C-BBE5-46A0-91BD-7483E1BC7661}" type="slidenum">
              <a:rPr lang="nl-BE" smtClean="0"/>
              <a:t>‹nr.›</a:t>
            </a:fld>
            <a:endParaRPr lang="nl-BE"/>
          </a:p>
        </p:txBody>
      </p:sp>
    </p:spTree>
    <p:extLst>
      <p:ext uri="{BB962C8B-B14F-4D97-AF65-F5344CB8AC3E}">
        <p14:creationId xmlns:p14="http://schemas.microsoft.com/office/powerpoint/2010/main" val="562395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ussenslide - Versie 1">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2"/>
          </a:xfrm>
          <a:prstGeom prst="rect">
            <a:avLst/>
          </a:prstGeom>
        </p:spPr>
      </p:pic>
      <p:sp>
        <p:nvSpPr>
          <p:cNvPr id="2" name="Titel 1"/>
          <p:cNvSpPr>
            <a:spLocks noGrp="1"/>
          </p:cNvSpPr>
          <p:nvPr>
            <p:ph type="title" hasCustomPrompt="1"/>
          </p:nvPr>
        </p:nvSpPr>
        <p:spPr>
          <a:xfrm>
            <a:off x="6724997" y="1709739"/>
            <a:ext cx="4622455" cy="1997738"/>
          </a:xfrm>
          <a:ln>
            <a:noFill/>
            <a:miter lim="800000"/>
          </a:ln>
        </p:spPr>
        <p:txBody>
          <a:bodyPr anchor="b">
            <a:normAutofit/>
          </a:bodyPr>
          <a:lstStyle>
            <a:lvl1pPr>
              <a:defRPr sz="3000">
                <a:latin typeface="Century Gothic" panose="020B0502020202020204" pitchFamily="34" charset="0"/>
              </a:defRPr>
            </a:lvl1pPr>
          </a:lstStyle>
          <a:p>
            <a:r>
              <a:rPr lang="nl-NL" dirty="0"/>
              <a:t>Tussentitel</a:t>
            </a:r>
            <a:endParaRPr lang="nl-BE" dirty="0"/>
          </a:p>
        </p:txBody>
      </p:sp>
      <p:sp>
        <p:nvSpPr>
          <p:cNvPr id="3" name="Tijdelijke aanduiding voor tekst 2"/>
          <p:cNvSpPr>
            <a:spLocks noGrp="1"/>
          </p:cNvSpPr>
          <p:nvPr>
            <p:ph type="body" idx="1" hasCustomPrompt="1"/>
          </p:nvPr>
        </p:nvSpPr>
        <p:spPr>
          <a:xfrm>
            <a:off x="6724997" y="3800785"/>
            <a:ext cx="4622455" cy="2382173"/>
          </a:xfrm>
        </p:spPr>
        <p:txBody>
          <a:bodyPr/>
          <a:lstStyle>
            <a:lvl1pPr marL="0" indent="0">
              <a:buNone/>
              <a:defRPr sz="1800">
                <a:solidFill>
                  <a:schemeClr val="tx1">
                    <a:tint val="75000"/>
                  </a:schemeClr>
                </a:solidFill>
                <a:latin typeface="Century Gothic" panose="020B0502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dirty="0"/>
              <a:t>Ondertitel</a:t>
            </a:r>
          </a:p>
        </p:txBody>
      </p:sp>
      <p:cxnSp>
        <p:nvCxnSpPr>
          <p:cNvPr id="9" name="Rechte verbindingslijn 8"/>
          <p:cNvCxnSpPr>
            <a:cxnSpLocks/>
          </p:cNvCxnSpPr>
          <p:nvPr userDrawn="1"/>
        </p:nvCxnSpPr>
        <p:spPr>
          <a:xfrm>
            <a:off x="6724997" y="3707477"/>
            <a:ext cx="4622455" cy="0"/>
          </a:xfrm>
          <a:prstGeom prst="line">
            <a:avLst/>
          </a:prstGeom>
          <a:ln w="19050">
            <a:solidFill>
              <a:srgbClr val="E620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16485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ussenslide - Versie 2">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2"/>
          </a:xfrm>
          <a:prstGeom prst="rect">
            <a:avLst/>
          </a:prstGeom>
        </p:spPr>
      </p:pic>
      <p:sp>
        <p:nvSpPr>
          <p:cNvPr id="2" name="Titel 1"/>
          <p:cNvSpPr>
            <a:spLocks noGrp="1"/>
          </p:cNvSpPr>
          <p:nvPr>
            <p:ph type="title" hasCustomPrompt="1"/>
          </p:nvPr>
        </p:nvSpPr>
        <p:spPr>
          <a:xfrm>
            <a:off x="6724997" y="1709739"/>
            <a:ext cx="4622455" cy="1997738"/>
          </a:xfrm>
          <a:ln>
            <a:noFill/>
            <a:miter lim="800000"/>
          </a:ln>
        </p:spPr>
        <p:txBody>
          <a:bodyPr anchor="b">
            <a:normAutofit/>
          </a:bodyPr>
          <a:lstStyle>
            <a:lvl1pPr>
              <a:defRPr sz="3000">
                <a:latin typeface="Century Gothic" panose="020B0502020202020204" pitchFamily="34" charset="0"/>
              </a:defRPr>
            </a:lvl1pPr>
          </a:lstStyle>
          <a:p>
            <a:r>
              <a:rPr lang="nl-NL" dirty="0"/>
              <a:t>Tussentitel</a:t>
            </a:r>
            <a:endParaRPr lang="nl-BE" dirty="0"/>
          </a:p>
        </p:txBody>
      </p:sp>
      <p:sp>
        <p:nvSpPr>
          <p:cNvPr id="3" name="Tijdelijke aanduiding voor tekst 2"/>
          <p:cNvSpPr>
            <a:spLocks noGrp="1"/>
          </p:cNvSpPr>
          <p:nvPr>
            <p:ph type="body" idx="1" hasCustomPrompt="1"/>
          </p:nvPr>
        </p:nvSpPr>
        <p:spPr>
          <a:xfrm>
            <a:off x="6724997" y="3800785"/>
            <a:ext cx="4622455" cy="2382173"/>
          </a:xfrm>
        </p:spPr>
        <p:txBody>
          <a:bodyPr/>
          <a:lstStyle>
            <a:lvl1pPr marL="0" indent="0">
              <a:buNone/>
              <a:defRPr sz="1800">
                <a:solidFill>
                  <a:schemeClr val="tx1">
                    <a:tint val="75000"/>
                  </a:schemeClr>
                </a:solidFill>
                <a:latin typeface="Century Gothic" panose="020B0502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dirty="0"/>
              <a:t>Ondertitel</a:t>
            </a:r>
          </a:p>
        </p:txBody>
      </p:sp>
      <p:cxnSp>
        <p:nvCxnSpPr>
          <p:cNvPr id="9" name="Rechte verbindingslijn 8"/>
          <p:cNvCxnSpPr>
            <a:cxnSpLocks/>
          </p:cNvCxnSpPr>
          <p:nvPr userDrawn="1"/>
        </p:nvCxnSpPr>
        <p:spPr>
          <a:xfrm>
            <a:off x="6724997" y="3707477"/>
            <a:ext cx="4622455" cy="0"/>
          </a:xfrm>
          <a:prstGeom prst="line">
            <a:avLst/>
          </a:prstGeom>
          <a:ln w="19050">
            <a:solidFill>
              <a:srgbClr val="E620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93411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ussenslide - Versie 3">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6"/>
            <a:ext cx="12192000" cy="6854251"/>
          </a:xfrm>
          <a:prstGeom prst="rect">
            <a:avLst/>
          </a:prstGeom>
        </p:spPr>
      </p:pic>
      <p:sp>
        <p:nvSpPr>
          <p:cNvPr id="2" name="Titel 1"/>
          <p:cNvSpPr>
            <a:spLocks noGrp="1"/>
          </p:cNvSpPr>
          <p:nvPr>
            <p:ph type="title" hasCustomPrompt="1"/>
          </p:nvPr>
        </p:nvSpPr>
        <p:spPr>
          <a:xfrm>
            <a:off x="6724997" y="1709739"/>
            <a:ext cx="4622455" cy="1997738"/>
          </a:xfrm>
          <a:ln>
            <a:noFill/>
            <a:miter lim="800000"/>
          </a:ln>
        </p:spPr>
        <p:txBody>
          <a:bodyPr anchor="b">
            <a:normAutofit/>
          </a:bodyPr>
          <a:lstStyle>
            <a:lvl1pPr>
              <a:defRPr sz="3000">
                <a:latin typeface="Century Gothic" panose="020B0502020202020204" pitchFamily="34" charset="0"/>
              </a:defRPr>
            </a:lvl1pPr>
          </a:lstStyle>
          <a:p>
            <a:r>
              <a:rPr lang="nl-NL" dirty="0"/>
              <a:t>Tussentitel</a:t>
            </a:r>
            <a:endParaRPr lang="nl-BE" dirty="0"/>
          </a:p>
        </p:txBody>
      </p:sp>
      <p:sp>
        <p:nvSpPr>
          <p:cNvPr id="3" name="Tijdelijke aanduiding voor tekst 2"/>
          <p:cNvSpPr>
            <a:spLocks noGrp="1"/>
          </p:cNvSpPr>
          <p:nvPr>
            <p:ph type="body" idx="1" hasCustomPrompt="1"/>
          </p:nvPr>
        </p:nvSpPr>
        <p:spPr>
          <a:xfrm>
            <a:off x="6724997" y="3800785"/>
            <a:ext cx="4622455" cy="2382173"/>
          </a:xfrm>
        </p:spPr>
        <p:txBody>
          <a:bodyPr/>
          <a:lstStyle>
            <a:lvl1pPr marL="0" indent="0">
              <a:buNone/>
              <a:defRPr sz="1800">
                <a:solidFill>
                  <a:schemeClr val="tx1">
                    <a:tint val="75000"/>
                  </a:schemeClr>
                </a:solidFill>
                <a:latin typeface="Century Gothic" panose="020B0502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dirty="0"/>
              <a:t>Ondertitel</a:t>
            </a:r>
          </a:p>
        </p:txBody>
      </p:sp>
      <p:cxnSp>
        <p:nvCxnSpPr>
          <p:cNvPr id="9" name="Rechte verbindingslijn 8"/>
          <p:cNvCxnSpPr>
            <a:cxnSpLocks/>
          </p:cNvCxnSpPr>
          <p:nvPr userDrawn="1"/>
        </p:nvCxnSpPr>
        <p:spPr>
          <a:xfrm>
            <a:off x="6724997" y="3707477"/>
            <a:ext cx="4622455" cy="0"/>
          </a:xfrm>
          <a:prstGeom prst="line">
            <a:avLst/>
          </a:prstGeom>
          <a:ln w="19050">
            <a:solidFill>
              <a:srgbClr val="E620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8236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ussenslide - Versie 4">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876"/>
            <a:ext cx="12191999" cy="6854251"/>
          </a:xfrm>
          <a:prstGeom prst="rect">
            <a:avLst/>
          </a:prstGeom>
        </p:spPr>
      </p:pic>
      <p:sp>
        <p:nvSpPr>
          <p:cNvPr id="2" name="Titel 1"/>
          <p:cNvSpPr>
            <a:spLocks noGrp="1"/>
          </p:cNvSpPr>
          <p:nvPr>
            <p:ph type="title" hasCustomPrompt="1"/>
          </p:nvPr>
        </p:nvSpPr>
        <p:spPr>
          <a:xfrm>
            <a:off x="6724997" y="1709739"/>
            <a:ext cx="4622455" cy="1997738"/>
          </a:xfrm>
          <a:ln>
            <a:noFill/>
            <a:miter lim="800000"/>
          </a:ln>
        </p:spPr>
        <p:txBody>
          <a:bodyPr anchor="b">
            <a:normAutofit/>
          </a:bodyPr>
          <a:lstStyle>
            <a:lvl1pPr>
              <a:defRPr sz="3000">
                <a:latin typeface="Century Gothic" panose="020B0502020202020204" pitchFamily="34" charset="0"/>
              </a:defRPr>
            </a:lvl1pPr>
          </a:lstStyle>
          <a:p>
            <a:r>
              <a:rPr lang="nl-NL" dirty="0"/>
              <a:t>Tussentitel</a:t>
            </a:r>
            <a:endParaRPr lang="nl-BE" dirty="0"/>
          </a:p>
        </p:txBody>
      </p:sp>
      <p:sp>
        <p:nvSpPr>
          <p:cNvPr id="3" name="Tijdelijke aanduiding voor tekst 2"/>
          <p:cNvSpPr>
            <a:spLocks noGrp="1"/>
          </p:cNvSpPr>
          <p:nvPr>
            <p:ph type="body" idx="1" hasCustomPrompt="1"/>
          </p:nvPr>
        </p:nvSpPr>
        <p:spPr>
          <a:xfrm>
            <a:off x="6724997" y="3800785"/>
            <a:ext cx="4622455" cy="2382173"/>
          </a:xfrm>
        </p:spPr>
        <p:txBody>
          <a:bodyPr/>
          <a:lstStyle>
            <a:lvl1pPr marL="0" indent="0">
              <a:buNone/>
              <a:defRPr sz="1800">
                <a:solidFill>
                  <a:schemeClr val="tx1">
                    <a:tint val="75000"/>
                  </a:schemeClr>
                </a:solidFill>
                <a:latin typeface="Century Gothic" panose="020B0502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dirty="0"/>
              <a:t>Ondertitel</a:t>
            </a:r>
          </a:p>
        </p:txBody>
      </p:sp>
      <p:cxnSp>
        <p:nvCxnSpPr>
          <p:cNvPr id="9" name="Rechte verbindingslijn 8"/>
          <p:cNvCxnSpPr>
            <a:cxnSpLocks/>
          </p:cNvCxnSpPr>
          <p:nvPr userDrawn="1"/>
        </p:nvCxnSpPr>
        <p:spPr>
          <a:xfrm>
            <a:off x="6724997" y="3707477"/>
            <a:ext cx="4622455" cy="0"/>
          </a:xfrm>
          <a:prstGeom prst="line">
            <a:avLst/>
          </a:prstGeom>
          <a:ln w="19050">
            <a:solidFill>
              <a:srgbClr val="E620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4367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ussenslide - Versie 5">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874"/>
            <a:ext cx="12191999" cy="6854250"/>
          </a:xfrm>
          <a:prstGeom prst="rect">
            <a:avLst/>
          </a:prstGeom>
        </p:spPr>
      </p:pic>
      <p:sp>
        <p:nvSpPr>
          <p:cNvPr id="2" name="Titel 1"/>
          <p:cNvSpPr>
            <a:spLocks noGrp="1"/>
          </p:cNvSpPr>
          <p:nvPr>
            <p:ph type="title" hasCustomPrompt="1"/>
          </p:nvPr>
        </p:nvSpPr>
        <p:spPr>
          <a:xfrm>
            <a:off x="6724997" y="1709739"/>
            <a:ext cx="4622455" cy="1997738"/>
          </a:xfrm>
          <a:ln>
            <a:noFill/>
            <a:miter lim="800000"/>
          </a:ln>
        </p:spPr>
        <p:txBody>
          <a:bodyPr anchor="b">
            <a:normAutofit/>
          </a:bodyPr>
          <a:lstStyle>
            <a:lvl1pPr>
              <a:defRPr sz="3000">
                <a:latin typeface="Century Gothic" panose="020B0502020202020204" pitchFamily="34" charset="0"/>
              </a:defRPr>
            </a:lvl1pPr>
          </a:lstStyle>
          <a:p>
            <a:r>
              <a:rPr lang="nl-NL" dirty="0"/>
              <a:t>Tussentitel</a:t>
            </a:r>
            <a:endParaRPr lang="nl-BE" dirty="0"/>
          </a:p>
        </p:txBody>
      </p:sp>
      <p:sp>
        <p:nvSpPr>
          <p:cNvPr id="3" name="Tijdelijke aanduiding voor tekst 2"/>
          <p:cNvSpPr>
            <a:spLocks noGrp="1"/>
          </p:cNvSpPr>
          <p:nvPr>
            <p:ph type="body" idx="1" hasCustomPrompt="1"/>
          </p:nvPr>
        </p:nvSpPr>
        <p:spPr>
          <a:xfrm>
            <a:off x="6724997" y="3800785"/>
            <a:ext cx="4622455" cy="2382173"/>
          </a:xfrm>
        </p:spPr>
        <p:txBody>
          <a:bodyPr/>
          <a:lstStyle>
            <a:lvl1pPr marL="0" indent="0">
              <a:buNone/>
              <a:defRPr sz="1800">
                <a:solidFill>
                  <a:schemeClr val="tx1">
                    <a:tint val="75000"/>
                  </a:schemeClr>
                </a:solidFill>
                <a:latin typeface="Century Gothic" panose="020B0502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dirty="0"/>
              <a:t>Ondertitel</a:t>
            </a:r>
          </a:p>
        </p:txBody>
      </p:sp>
      <p:cxnSp>
        <p:nvCxnSpPr>
          <p:cNvPr id="9" name="Rechte verbindingslijn 8"/>
          <p:cNvCxnSpPr>
            <a:cxnSpLocks/>
          </p:cNvCxnSpPr>
          <p:nvPr userDrawn="1"/>
        </p:nvCxnSpPr>
        <p:spPr>
          <a:xfrm>
            <a:off x="6724997" y="3707477"/>
            <a:ext cx="4622455" cy="0"/>
          </a:xfrm>
          <a:prstGeom prst="line">
            <a:avLst/>
          </a:prstGeom>
          <a:ln w="19050">
            <a:solidFill>
              <a:srgbClr val="E620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62067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Tussenslide - Versie 6">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1874"/>
            <a:ext cx="12191996" cy="6854250"/>
          </a:xfrm>
          <a:prstGeom prst="rect">
            <a:avLst/>
          </a:prstGeom>
        </p:spPr>
      </p:pic>
      <p:sp>
        <p:nvSpPr>
          <p:cNvPr id="2" name="Titel 1"/>
          <p:cNvSpPr>
            <a:spLocks noGrp="1"/>
          </p:cNvSpPr>
          <p:nvPr>
            <p:ph type="title" hasCustomPrompt="1"/>
          </p:nvPr>
        </p:nvSpPr>
        <p:spPr>
          <a:xfrm>
            <a:off x="6724997" y="1709739"/>
            <a:ext cx="4622455" cy="1997738"/>
          </a:xfrm>
          <a:ln>
            <a:noFill/>
            <a:miter lim="800000"/>
          </a:ln>
        </p:spPr>
        <p:txBody>
          <a:bodyPr anchor="b">
            <a:normAutofit/>
          </a:bodyPr>
          <a:lstStyle>
            <a:lvl1pPr>
              <a:defRPr sz="3000">
                <a:latin typeface="Century Gothic" panose="020B0502020202020204" pitchFamily="34" charset="0"/>
              </a:defRPr>
            </a:lvl1pPr>
          </a:lstStyle>
          <a:p>
            <a:r>
              <a:rPr lang="nl-NL" dirty="0"/>
              <a:t>Tussentitel</a:t>
            </a:r>
            <a:endParaRPr lang="nl-BE" dirty="0"/>
          </a:p>
        </p:txBody>
      </p:sp>
      <p:sp>
        <p:nvSpPr>
          <p:cNvPr id="3" name="Tijdelijke aanduiding voor tekst 2"/>
          <p:cNvSpPr>
            <a:spLocks noGrp="1"/>
          </p:cNvSpPr>
          <p:nvPr>
            <p:ph type="body" idx="1" hasCustomPrompt="1"/>
          </p:nvPr>
        </p:nvSpPr>
        <p:spPr>
          <a:xfrm>
            <a:off x="6724997" y="3800785"/>
            <a:ext cx="4622455" cy="2382173"/>
          </a:xfrm>
        </p:spPr>
        <p:txBody>
          <a:bodyPr/>
          <a:lstStyle>
            <a:lvl1pPr marL="0" indent="0">
              <a:buNone/>
              <a:defRPr sz="1800">
                <a:solidFill>
                  <a:schemeClr val="tx1">
                    <a:tint val="75000"/>
                  </a:schemeClr>
                </a:solidFill>
                <a:latin typeface="Century Gothic" panose="020B0502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dirty="0"/>
              <a:t>Ondertitel</a:t>
            </a:r>
          </a:p>
        </p:txBody>
      </p:sp>
      <p:cxnSp>
        <p:nvCxnSpPr>
          <p:cNvPr id="9" name="Rechte verbindingslijn 8"/>
          <p:cNvCxnSpPr>
            <a:cxnSpLocks/>
          </p:cNvCxnSpPr>
          <p:nvPr userDrawn="1"/>
        </p:nvCxnSpPr>
        <p:spPr>
          <a:xfrm>
            <a:off x="6724997" y="3707477"/>
            <a:ext cx="4622455" cy="0"/>
          </a:xfrm>
          <a:prstGeom prst="line">
            <a:avLst/>
          </a:prstGeom>
          <a:ln w="19050">
            <a:solidFill>
              <a:srgbClr val="E620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01678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Tussenslide - Versie 7">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1876"/>
            <a:ext cx="12191996" cy="6854249"/>
          </a:xfrm>
          <a:prstGeom prst="rect">
            <a:avLst/>
          </a:prstGeom>
        </p:spPr>
      </p:pic>
      <p:sp>
        <p:nvSpPr>
          <p:cNvPr id="2" name="Titel 1"/>
          <p:cNvSpPr>
            <a:spLocks noGrp="1"/>
          </p:cNvSpPr>
          <p:nvPr>
            <p:ph type="title" hasCustomPrompt="1"/>
          </p:nvPr>
        </p:nvSpPr>
        <p:spPr>
          <a:xfrm>
            <a:off x="6724997" y="1709739"/>
            <a:ext cx="4622455" cy="1997738"/>
          </a:xfrm>
          <a:ln>
            <a:noFill/>
            <a:miter lim="800000"/>
          </a:ln>
        </p:spPr>
        <p:txBody>
          <a:bodyPr anchor="b">
            <a:normAutofit/>
          </a:bodyPr>
          <a:lstStyle>
            <a:lvl1pPr>
              <a:defRPr sz="3000">
                <a:latin typeface="Century Gothic" panose="020B0502020202020204" pitchFamily="34" charset="0"/>
              </a:defRPr>
            </a:lvl1pPr>
          </a:lstStyle>
          <a:p>
            <a:r>
              <a:rPr lang="nl-NL" dirty="0"/>
              <a:t>Tussentitel</a:t>
            </a:r>
            <a:endParaRPr lang="nl-BE" dirty="0"/>
          </a:p>
        </p:txBody>
      </p:sp>
      <p:sp>
        <p:nvSpPr>
          <p:cNvPr id="3" name="Tijdelijke aanduiding voor tekst 2"/>
          <p:cNvSpPr>
            <a:spLocks noGrp="1"/>
          </p:cNvSpPr>
          <p:nvPr>
            <p:ph type="body" idx="1" hasCustomPrompt="1"/>
          </p:nvPr>
        </p:nvSpPr>
        <p:spPr>
          <a:xfrm>
            <a:off x="6724997" y="3800785"/>
            <a:ext cx="4622455" cy="2382173"/>
          </a:xfrm>
        </p:spPr>
        <p:txBody>
          <a:bodyPr/>
          <a:lstStyle>
            <a:lvl1pPr marL="0" indent="0">
              <a:buNone/>
              <a:defRPr sz="1800">
                <a:solidFill>
                  <a:schemeClr val="tx1">
                    <a:tint val="75000"/>
                  </a:schemeClr>
                </a:solidFill>
                <a:latin typeface="Century Gothic" panose="020B0502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dirty="0"/>
              <a:t>Ondertitel</a:t>
            </a:r>
          </a:p>
        </p:txBody>
      </p:sp>
      <p:cxnSp>
        <p:nvCxnSpPr>
          <p:cNvPr id="9" name="Rechte verbindingslijn 8"/>
          <p:cNvCxnSpPr>
            <a:cxnSpLocks/>
          </p:cNvCxnSpPr>
          <p:nvPr userDrawn="1"/>
        </p:nvCxnSpPr>
        <p:spPr>
          <a:xfrm>
            <a:off x="6724997" y="3707477"/>
            <a:ext cx="4622455" cy="0"/>
          </a:xfrm>
          <a:prstGeom prst="line">
            <a:avLst/>
          </a:prstGeom>
          <a:ln w="19050">
            <a:solidFill>
              <a:srgbClr val="E620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59077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Tussenslide - Versie 8">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1876"/>
            <a:ext cx="12191995" cy="6854249"/>
          </a:xfrm>
          <a:prstGeom prst="rect">
            <a:avLst/>
          </a:prstGeom>
        </p:spPr>
      </p:pic>
      <p:sp>
        <p:nvSpPr>
          <p:cNvPr id="2" name="Titel 1"/>
          <p:cNvSpPr>
            <a:spLocks noGrp="1"/>
          </p:cNvSpPr>
          <p:nvPr>
            <p:ph type="title" hasCustomPrompt="1"/>
          </p:nvPr>
        </p:nvSpPr>
        <p:spPr>
          <a:xfrm>
            <a:off x="6724997" y="1709739"/>
            <a:ext cx="4622455" cy="1997738"/>
          </a:xfrm>
          <a:ln>
            <a:noFill/>
            <a:miter lim="800000"/>
          </a:ln>
        </p:spPr>
        <p:txBody>
          <a:bodyPr anchor="b">
            <a:normAutofit/>
          </a:bodyPr>
          <a:lstStyle>
            <a:lvl1pPr>
              <a:defRPr sz="3000">
                <a:latin typeface="Century Gothic" panose="020B0502020202020204" pitchFamily="34" charset="0"/>
              </a:defRPr>
            </a:lvl1pPr>
          </a:lstStyle>
          <a:p>
            <a:r>
              <a:rPr lang="nl-NL" dirty="0"/>
              <a:t>Tussentitel</a:t>
            </a:r>
            <a:endParaRPr lang="nl-BE" dirty="0"/>
          </a:p>
        </p:txBody>
      </p:sp>
      <p:sp>
        <p:nvSpPr>
          <p:cNvPr id="3" name="Tijdelijke aanduiding voor tekst 2"/>
          <p:cNvSpPr>
            <a:spLocks noGrp="1"/>
          </p:cNvSpPr>
          <p:nvPr>
            <p:ph type="body" idx="1" hasCustomPrompt="1"/>
          </p:nvPr>
        </p:nvSpPr>
        <p:spPr>
          <a:xfrm>
            <a:off x="6724997" y="3800785"/>
            <a:ext cx="4622455" cy="2382173"/>
          </a:xfrm>
        </p:spPr>
        <p:txBody>
          <a:bodyPr/>
          <a:lstStyle>
            <a:lvl1pPr marL="0" indent="0">
              <a:buNone/>
              <a:defRPr sz="1800">
                <a:solidFill>
                  <a:schemeClr val="tx1">
                    <a:tint val="75000"/>
                  </a:schemeClr>
                </a:solidFill>
                <a:latin typeface="Century Gothic" panose="020B0502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dirty="0"/>
              <a:t>Ondertitel</a:t>
            </a:r>
          </a:p>
        </p:txBody>
      </p:sp>
      <p:cxnSp>
        <p:nvCxnSpPr>
          <p:cNvPr id="9" name="Rechte verbindingslijn 8"/>
          <p:cNvCxnSpPr>
            <a:cxnSpLocks/>
          </p:cNvCxnSpPr>
          <p:nvPr userDrawn="1"/>
        </p:nvCxnSpPr>
        <p:spPr>
          <a:xfrm>
            <a:off x="6724997" y="3707477"/>
            <a:ext cx="4622455" cy="0"/>
          </a:xfrm>
          <a:prstGeom prst="line">
            <a:avLst/>
          </a:prstGeom>
          <a:ln w="19050">
            <a:solidFill>
              <a:srgbClr val="E620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12734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8313" y="3748"/>
            <a:ext cx="12192000" cy="6854252"/>
          </a:xfrm>
          <a:prstGeom prst="rect">
            <a:avLst/>
          </a:prstGeom>
        </p:spPr>
      </p:pic>
      <p:sp>
        <p:nvSpPr>
          <p:cNvPr id="2" name="Tijdelijke aanduiding voor titel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p:cNvSpPr>
            <a:spLocks noGrp="1"/>
          </p:cNvSpPr>
          <p:nvPr>
            <p:ph type="dt" sz="half" idx="2"/>
          </p:nvPr>
        </p:nvSpPr>
        <p:spPr>
          <a:xfrm>
            <a:off x="4838005" y="6295276"/>
            <a:ext cx="1039091" cy="365125"/>
          </a:xfrm>
          <a:prstGeom prst="rect">
            <a:avLst/>
          </a:prstGeom>
        </p:spPr>
        <p:txBody>
          <a:bodyPr vert="horz" lIns="91440" tIns="45720" rIns="91440" bIns="45720" rtlCol="0" anchor="ctr"/>
          <a:lstStyle>
            <a:lvl1pPr algn="ctr">
              <a:defRPr sz="825">
                <a:solidFill>
                  <a:schemeClr val="tx1">
                    <a:tint val="75000"/>
                  </a:schemeClr>
                </a:solidFill>
                <a:latin typeface="+mj-lt"/>
              </a:defRPr>
            </a:lvl1pPr>
          </a:lstStyle>
          <a:p>
            <a:r>
              <a:rPr lang="nl-BE" dirty="0"/>
              <a:t>6 juni 2017</a:t>
            </a:r>
          </a:p>
        </p:txBody>
      </p:sp>
      <p:sp>
        <p:nvSpPr>
          <p:cNvPr id="5" name="Tijdelijke aanduiding voor voettekst 4"/>
          <p:cNvSpPr>
            <a:spLocks noGrp="1"/>
          </p:cNvSpPr>
          <p:nvPr>
            <p:ph type="ftr" sz="quarter" idx="3"/>
          </p:nvPr>
        </p:nvSpPr>
        <p:spPr>
          <a:xfrm>
            <a:off x="5885409" y="6298783"/>
            <a:ext cx="5581996" cy="365125"/>
          </a:xfrm>
          <a:prstGeom prst="rect">
            <a:avLst/>
          </a:prstGeom>
        </p:spPr>
        <p:txBody>
          <a:bodyPr vert="horz" lIns="91440" tIns="45720" rIns="91440" bIns="45720" rtlCol="0" anchor="ctr"/>
          <a:lstStyle>
            <a:lvl1pPr algn="ctr">
              <a:defRPr sz="825">
                <a:solidFill>
                  <a:schemeClr val="tx1">
                    <a:tint val="75000"/>
                  </a:schemeClr>
                </a:solidFill>
                <a:latin typeface="+mj-lt"/>
              </a:defRPr>
            </a:lvl1pPr>
          </a:lstStyle>
          <a:p>
            <a:r>
              <a:rPr lang="nl-BE" dirty="0"/>
              <a:t>Paarden in Vlaanderen</a:t>
            </a:r>
          </a:p>
        </p:txBody>
      </p:sp>
      <p:sp>
        <p:nvSpPr>
          <p:cNvPr id="6" name="Tijdelijke aanduiding voor dianummer 5"/>
          <p:cNvSpPr>
            <a:spLocks noGrp="1"/>
          </p:cNvSpPr>
          <p:nvPr>
            <p:ph type="sldNum" sz="quarter" idx="4"/>
          </p:nvPr>
        </p:nvSpPr>
        <p:spPr>
          <a:xfrm>
            <a:off x="11467405" y="6295276"/>
            <a:ext cx="489065" cy="365125"/>
          </a:xfrm>
          <a:prstGeom prst="rect">
            <a:avLst/>
          </a:prstGeom>
        </p:spPr>
        <p:txBody>
          <a:bodyPr vert="horz" lIns="91440" tIns="45720" rIns="91440" bIns="45720" rtlCol="0" anchor="ctr"/>
          <a:lstStyle>
            <a:lvl1pPr algn="r">
              <a:defRPr sz="825">
                <a:solidFill>
                  <a:schemeClr val="tx1">
                    <a:tint val="75000"/>
                  </a:schemeClr>
                </a:solidFill>
                <a:latin typeface="+mj-lt"/>
              </a:defRPr>
            </a:lvl1pPr>
          </a:lstStyle>
          <a:p>
            <a:fld id="{A2A07089-61DB-40D0-A4F6-5175B0242D68}" type="slidenum">
              <a:rPr lang="nl-BE" smtClean="0"/>
              <a:pPr/>
              <a:t>‹nr.›</a:t>
            </a:fld>
            <a:endParaRPr lang="nl-BE" dirty="0"/>
          </a:p>
        </p:txBody>
      </p:sp>
    </p:spTree>
    <p:extLst>
      <p:ext uri="{BB962C8B-B14F-4D97-AF65-F5344CB8AC3E}">
        <p14:creationId xmlns:p14="http://schemas.microsoft.com/office/powerpoint/2010/main" val="703527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hf hdr="0"/>
  <p:txStyles>
    <p:titleStyle>
      <a:lvl1pPr algn="l" defTabSz="685800" rtl="0" eaLnBrk="1" latinLnBrk="0" hangingPunct="1">
        <a:lnSpc>
          <a:spcPct val="90000"/>
        </a:lnSpc>
        <a:spcBef>
          <a:spcPct val="0"/>
        </a:spcBef>
        <a:buNone/>
        <a:defRPr sz="3300" kern="1200">
          <a:solidFill>
            <a:srgbClr val="A8A65A"/>
          </a:solidFill>
          <a:latin typeface="Century Gothic" panose="020B0502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rgbClr val="787878"/>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Font typeface="Calibri Light" panose="020F0302020204030204" pitchFamily="34" charset="0"/>
        <a:buChar char="–"/>
        <a:defRPr sz="1800" kern="1200">
          <a:solidFill>
            <a:srgbClr val="787878"/>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Font typeface="Calibri Light" panose="020F0302020204030204" pitchFamily="34" charset="0"/>
        <a:buChar char="–"/>
        <a:defRPr sz="1500" kern="1200">
          <a:solidFill>
            <a:srgbClr val="787878"/>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Font typeface="Calibri Light" panose="020F0302020204030204" pitchFamily="34" charset="0"/>
        <a:buChar char="–"/>
        <a:defRPr sz="1350" kern="1200">
          <a:solidFill>
            <a:srgbClr val="787878"/>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Font typeface="Calibri Light" panose="020F0302020204030204" pitchFamily="34" charset="0"/>
        <a:buChar char="–"/>
        <a:defRPr sz="1350" kern="1200">
          <a:solidFill>
            <a:srgbClr val="787878"/>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ilvo.vlaanderen.be/nl/nieuws/onderzoeksrapport-voor-oost-vlaanderen-residentialisering-van-vrijgekomen-hoeves" TargetMode="Externa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hyperlink" Target="https://www.vlaanderen.be/publicaties/de-paardensector-in-vlaanderen" TargetMode="Externa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hyperlink" Target="https://www.vlaanderen.be/publicaties/de-paardensector-in-vlaanderen" TargetMode="Externa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4.xml"/><Relationship Id="rId4" Type="http://schemas.openxmlformats.org/officeDocument/2006/relationships/image" Target="../media/image1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paarden.vlaanderen/" TargetMode="Externa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hippomundo.com/bbb" TargetMode="Externa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hyperlink" Target="http://www.paarden.vlaanderen/" TargetMode="Externa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4.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chart" Target="../charts/chart1.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pPr algn="ctr"/>
            <a:r>
              <a:rPr lang="nl-NL" dirty="0"/>
              <a:t>PAARDEN IN VLAANDEREN</a:t>
            </a:r>
          </a:p>
        </p:txBody>
      </p:sp>
      <p:sp>
        <p:nvSpPr>
          <p:cNvPr id="5" name="Sous-titre 4"/>
          <p:cNvSpPr>
            <a:spLocks noGrp="1"/>
          </p:cNvSpPr>
          <p:nvPr>
            <p:ph type="subTitle" idx="1"/>
          </p:nvPr>
        </p:nvSpPr>
        <p:spPr>
          <a:xfrm>
            <a:off x="2157574" y="3509963"/>
            <a:ext cx="9154274" cy="3260707"/>
          </a:xfrm>
        </p:spPr>
        <p:txBody>
          <a:bodyPr>
            <a:normAutofit/>
          </a:bodyPr>
          <a:lstStyle/>
          <a:p>
            <a:pPr algn="ctr"/>
            <a:r>
              <a:rPr lang="nl-NL" sz="2400" dirty="0">
                <a:solidFill>
                  <a:schemeClr val="tx1"/>
                </a:solidFill>
              </a:rPr>
              <a:t> </a:t>
            </a:r>
            <a:endParaRPr lang="nl-BE" sz="2400" dirty="0">
              <a:solidFill>
                <a:schemeClr val="tx1"/>
              </a:solidFill>
            </a:endParaRPr>
          </a:p>
          <a:p>
            <a:pPr algn="ctr"/>
            <a:r>
              <a:rPr lang="nl-BE" sz="2400" dirty="0">
                <a:solidFill>
                  <a:schemeClr val="tx1"/>
                </a:solidFill>
              </a:rPr>
              <a:t>Maatschappelijk, sportief, economisch &amp; ecologisch belang van de </a:t>
            </a:r>
            <a:r>
              <a:rPr lang="nl-BE" sz="2400" dirty="0" err="1">
                <a:solidFill>
                  <a:schemeClr val="tx1"/>
                </a:solidFill>
              </a:rPr>
              <a:t>paardenhouderij</a:t>
            </a:r>
            <a:r>
              <a:rPr lang="nl-BE" sz="2400" dirty="0">
                <a:solidFill>
                  <a:schemeClr val="tx1"/>
                </a:solidFill>
              </a:rPr>
              <a:t> in Vlaanderen </a:t>
            </a:r>
          </a:p>
          <a:p>
            <a:pPr algn="ctr"/>
            <a:endParaRPr lang="nl-BE" sz="2400" dirty="0">
              <a:solidFill>
                <a:schemeClr val="tx1"/>
              </a:solidFill>
            </a:endParaRPr>
          </a:p>
          <a:p>
            <a:pPr algn="ctr"/>
            <a:r>
              <a:rPr lang="nl-BE" sz="2400" dirty="0">
                <a:solidFill>
                  <a:schemeClr val="tx1"/>
                </a:solidFill>
              </a:rPr>
              <a:t>Evolutie, cijfers &amp; feiten</a:t>
            </a:r>
            <a:br>
              <a:rPr lang="nl-BE" sz="2400" dirty="0">
                <a:solidFill>
                  <a:schemeClr val="tx1"/>
                </a:solidFill>
              </a:rPr>
            </a:br>
            <a:endParaRPr lang="nl-BE" sz="2400" i="1" dirty="0">
              <a:solidFill>
                <a:schemeClr val="tx1"/>
              </a:solidFill>
            </a:endParaRPr>
          </a:p>
          <a:p>
            <a:pPr algn="ctr"/>
            <a:r>
              <a:rPr lang="nl-BE" sz="2400" i="1" dirty="0">
                <a:solidFill>
                  <a:schemeClr val="tx1"/>
                </a:solidFill>
              </a:rPr>
              <a:t>Jan De Boitselier</a:t>
            </a:r>
            <a:endParaRPr lang="nl-BE" sz="2400" dirty="0">
              <a:solidFill>
                <a:schemeClr val="tx1"/>
              </a:solidFill>
            </a:endParaRPr>
          </a:p>
        </p:txBody>
      </p:sp>
    </p:spTree>
    <p:extLst>
      <p:ext uri="{BB962C8B-B14F-4D97-AF65-F5344CB8AC3E}">
        <p14:creationId xmlns:p14="http://schemas.microsoft.com/office/powerpoint/2010/main" val="42617077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723130-5BC7-1377-9339-65297E6422B7}"/>
              </a:ext>
            </a:extLst>
          </p:cNvPr>
          <p:cNvSpPr>
            <a:spLocks noGrp="1"/>
          </p:cNvSpPr>
          <p:nvPr>
            <p:ph type="title"/>
          </p:nvPr>
        </p:nvSpPr>
        <p:spPr/>
        <p:txBody>
          <a:bodyPr/>
          <a:lstStyle/>
          <a:p>
            <a:r>
              <a:rPr lang="nl-NL" b="1" dirty="0"/>
              <a:t>Cijfers &gt; &lt; Nuance</a:t>
            </a:r>
            <a:endParaRPr lang="nl-BE" b="1" dirty="0"/>
          </a:p>
        </p:txBody>
      </p:sp>
      <p:sp>
        <p:nvSpPr>
          <p:cNvPr id="3" name="Tijdelijke aanduiding voor inhoud 2">
            <a:extLst>
              <a:ext uri="{FF2B5EF4-FFF2-40B4-BE49-F238E27FC236}">
                <a16:creationId xmlns:a16="http://schemas.microsoft.com/office/drawing/2014/main" id="{BCE40564-C5A4-5DD0-BA61-B86403E017EE}"/>
              </a:ext>
            </a:extLst>
          </p:cNvPr>
          <p:cNvSpPr>
            <a:spLocks noGrp="1"/>
          </p:cNvSpPr>
          <p:nvPr>
            <p:ph idx="1"/>
          </p:nvPr>
        </p:nvSpPr>
        <p:spPr>
          <a:xfrm>
            <a:off x="636998" y="1578794"/>
            <a:ext cx="10716802" cy="4554877"/>
          </a:xfrm>
        </p:spPr>
        <p:txBody>
          <a:bodyPr>
            <a:normAutofit lnSpcReduction="10000"/>
          </a:bodyPr>
          <a:lstStyle/>
          <a:p>
            <a:pPr marL="0" indent="0" algn="ctr">
              <a:buNone/>
            </a:pPr>
            <a:r>
              <a:rPr lang="nl-NL" sz="1800" b="0" dirty="0">
                <a:solidFill>
                  <a:schemeClr val="tx1"/>
                </a:solidFill>
                <a:ea typeface="Roboto" panose="02000000000000000000" pitchFamily="2" charset="0"/>
                <a:cs typeface="Roboto" panose="02000000000000000000" pitchFamily="2" charset="0"/>
              </a:rPr>
              <a:t>2008: registratie van </a:t>
            </a:r>
            <a:r>
              <a:rPr lang="nl-NL" sz="1800" b="0" dirty="0" err="1">
                <a:solidFill>
                  <a:schemeClr val="tx1"/>
                </a:solidFill>
                <a:ea typeface="Roboto" panose="02000000000000000000" pitchFamily="2" charset="0"/>
                <a:cs typeface="Roboto" panose="02000000000000000000" pitchFamily="2" charset="0"/>
              </a:rPr>
              <a:t>paardachtigen</a:t>
            </a:r>
            <a:r>
              <a:rPr lang="nl-NL" sz="1800" b="0" dirty="0">
                <a:solidFill>
                  <a:schemeClr val="tx1"/>
                </a:solidFill>
                <a:ea typeface="Roboto" panose="02000000000000000000" pitchFamily="2" charset="0"/>
                <a:cs typeface="Roboto" panose="02000000000000000000" pitchFamily="2" charset="0"/>
              </a:rPr>
              <a:t> in Belgische databank wettelijk verplicht. </a:t>
            </a:r>
          </a:p>
          <a:p>
            <a:pPr marL="0" indent="0" algn="ctr">
              <a:buNone/>
            </a:pPr>
            <a:endParaRPr lang="nl-NL" sz="1800" b="0" dirty="0">
              <a:solidFill>
                <a:schemeClr val="tx1"/>
              </a:solidFill>
              <a:ea typeface="Roboto" panose="02000000000000000000" pitchFamily="2" charset="0"/>
              <a:cs typeface="Roboto" panose="02000000000000000000" pitchFamily="2" charset="0"/>
            </a:endParaRPr>
          </a:p>
          <a:p>
            <a:pPr marL="0" indent="0" algn="ctr">
              <a:buNone/>
            </a:pPr>
            <a:r>
              <a:rPr lang="nl-NL" sz="1800" b="0" dirty="0">
                <a:solidFill>
                  <a:schemeClr val="tx1"/>
                </a:solidFill>
                <a:ea typeface="Roboto" panose="02000000000000000000" pitchFamily="2" charset="0"/>
                <a:cs typeface="Roboto" panose="02000000000000000000" pitchFamily="2" charset="0"/>
              </a:rPr>
              <a:t>In media: aantal geregistreerde </a:t>
            </a:r>
            <a:r>
              <a:rPr lang="nl-NL" sz="1800" b="0" dirty="0" err="1">
                <a:solidFill>
                  <a:schemeClr val="tx1"/>
                </a:solidFill>
                <a:ea typeface="Roboto" panose="02000000000000000000" pitchFamily="2" charset="0"/>
                <a:cs typeface="Roboto" panose="02000000000000000000" pitchFamily="2" charset="0"/>
              </a:rPr>
              <a:t>paardachtigen</a:t>
            </a:r>
            <a:r>
              <a:rPr lang="nl-NL" sz="1800" b="0" dirty="0">
                <a:solidFill>
                  <a:schemeClr val="tx1"/>
                </a:solidFill>
                <a:ea typeface="Roboto" panose="02000000000000000000" pitchFamily="2" charset="0"/>
                <a:cs typeface="Roboto" panose="02000000000000000000" pitchFamily="2" charset="0"/>
              </a:rPr>
              <a:t> = het aantal </a:t>
            </a:r>
            <a:r>
              <a:rPr lang="nl-NL" sz="1800" b="0" dirty="0" err="1">
                <a:solidFill>
                  <a:schemeClr val="tx1"/>
                </a:solidFill>
                <a:ea typeface="Roboto" panose="02000000000000000000" pitchFamily="2" charset="0"/>
                <a:cs typeface="Roboto" panose="02000000000000000000" pitchFamily="2" charset="0"/>
              </a:rPr>
              <a:t>paardachtigen</a:t>
            </a:r>
            <a:r>
              <a:rPr lang="nl-NL" sz="1800" b="0" dirty="0">
                <a:solidFill>
                  <a:schemeClr val="tx1"/>
                </a:solidFill>
                <a:ea typeface="Roboto" panose="02000000000000000000" pitchFamily="2" charset="0"/>
                <a:cs typeface="Roboto" panose="02000000000000000000" pitchFamily="2" charset="0"/>
              </a:rPr>
              <a:t>. </a:t>
            </a:r>
          </a:p>
          <a:p>
            <a:pPr marL="0" indent="0" algn="ctr">
              <a:buNone/>
            </a:pPr>
            <a:endParaRPr lang="nl-NL" sz="1800" dirty="0">
              <a:solidFill>
                <a:schemeClr val="tx1"/>
              </a:solidFill>
              <a:ea typeface="Roboto" panose="02000000000000000000" pitchFamily="2" charset="0"/>
              <a:cs typeface="Roboto" panose="02000000000000000000" pitchFamily="2" charset="0"/>
            </a:endParaRPr>
          </a:p>
          <a:p>
            <a:pPr marL="0" indent="0" algn="ctr">
              <a:buNone/>
            </a:pPr>
            <a:r>
              <a:rPr lang="nl-NL" sz="2800" dirty="0">
                <a:solidFill>
                  <a:schemeClr val="tx1"/>
                </a:solidFill>
                <a:ea typeface="Roboto" panose="02000000000000000000" pitchFamily="2" charset="0"/>
                <a:cs typeface="Roboto" panose="02000000000000000000" pitchFamily="2" charset="0"/>
              </a:rPr>
              <a:t>Dat klopt niet</a:t>
            </a:r>
          </a:p>
          <a:p>
            <a:pPr marL="0" indent="0">
              <a:buNone/>
            </a:pPr>
            <a:endParaRPr lang="nl-NL" sz="1800" b="0" dirty="0">
              <a:solidFill>
                <a:schemeClr val="tx1"/>
              </a:solidFill>
              <a:ea typeface="Roboto" panose="02000000000000000000" pitchFamily="2" charset="0"/>
              <a:cs typeface="Roboto" panose="02000000000000000000" pitchFamily="2" charset="0"/>
            </a:endParaRPr>
          </a:p>
          <a:p>
            <a:pPr marL="0" indent="0">
              <a:buNone/>
            </a:pPr>
            <a:r>
              <a:rPr lang="nl-BE" sz="1800" b="0" dirty="0">
                <a:solidFill>
                  <a:schemeClr val="tx1"/>
                </a:solidFill>
                <a:ea typeface="Roboto" panose="02000000000000000000" pitchFamily="2" charset="0"/>
                <a:cs typeface="Roboto" panose="02000000000000000000" pitchFamily="2" charset="0"/>
              </a:rPr>
              <a:t>1. Registratie volledige paardenpopulatie gebeurde stap voor stap, beginnend in 2008.  </a:t>
            </a:r>
          </a:p>
          <a:p>
            <a:pPr marL="0" indent="0">
              <a:buNone/>
            </a:pPr>
            <a:r>
              <a:rPr lang="nl-BE" sz="1800" b="0" dirty="0">
                <a:solidFill>
                  <a:schemeClr val="tx1"/>
                </a:solidFill>
                <a:ea typeface="Roboto" panose="02000000000000000000" pitchFamily="2" charset="0"/>
                <a:cs typeface="Roboto" panose="02000000000000000000" pitchFamily="2" charset="0"/>
              </a:rPr>
              <a:t>Stellen dat paardenpopulatie met </a:t>
            </a:r>
            <a:r>
              <a:rPr lang="nl-BE" sz="1800" dirty="0">
                <a:solidFill>
                  <a:schemeClr val="tx1"/>
                </a:solidFill>
                <a:ea typeface="Roboto" panose="02000000000000000000" pitchFamily="2" charset="0"/>
                <a:cs typeface="Roboto" panose="02000000000000000000" pitchFamily="2" charset="0"/>
              </a:rPr>
              <a:t>140%</a:t>
            </a:r>
            <a:r>
              <a:rPr lang="nl-BE" sz="1800" b="0" dirty="0">
                <a:solidFill>
                  <a:schemeClr val="tx1"/>
                </a:solidFill>
                <a:ea typeface="Roboto" panose="02000000000000000000" pitchFamily="2" charset="0"/>
                <a:cs typeface="Roboto" panose="02000000000000000000" pitchFamily="2" charset="0"/>
              </a:rPr>
              <a:t> gestegen is op </a:t>
            </a:r>
            <a:r>
              <a:rPr lang="nl-BE" sz="1800" dirty="0">
                <a:solidFill>
                  <a:schemeClr val="tx1"/>
                </a:solidFill>
                <a:ea typeface="Roboto" panose="02000000000000000000" pitchFamily="2" charset="0"/>
                <a:cs typeface="Roboto" panose="02000000000000000000" pitchFamily="2" charset="0"/>
              </a:rPr>
              <a:t>14 jaar </a:t>
            </a:r>
            <a:r>
              <a:rPr lang="nl-BE" sz="1800" b="0" dirty="0">
                <a:solidFill>
                  <a:schemeClr val="tx1"/>
                </a:solidFill>
                <a:ea typeface="Roboto" panose="02000000000000000000" pitchFamily="2" charset="0"/>
                <a:cs typeface="Roboto" panose="02000000000000000000" pitchFamily="2" charset="0"/>
              </a:rPr>
              <a:t>tijd  (2010 tot en met 2023), zoals bepaalde media publiceerden, is dus </a:t>
            </a:r>
            <a:r>
              <a:rPr lang="nl-BE" sz="1800" dirty="0">
                <a:solidFill>
                  <a:schemeClr val="tx1"/>
                </a:solidFill>
                <a:ea typeface="Roboto" panose="02000000000000000000" pitchFamily="2" charset="0"/>
                <a:cs typeface="Roboto" panose="02000000000000000000" pitchFamily="2" charset="0"/>
              </a:rPr>
              <a:t>manifest fout</a:t>
            </a:r>
            <a:r>
              <a:rPr lang="nl-BE" sz="1800" b="0" dirty="0">
                <a:solidFill>
                  <a:schemeClr val="tx1"/>
                </a:solidFill>
                <a:ea typeface="Roboto" panose="02000000000000000000" pitchFamily="2" charset="0"/>
                <a:cs typeface="Roboto" panose="02000000000000000000" pitchFamily="2" charset="0"/>
              </a:rPr>
              <a:t>.</a:t>
            </a:r>
          </a:p>
          <a:p>
            <a:pPr marL="0" indent="0">
              <a:buNone/>
            </a:pPr>
            <a:endParaRPr lang="nl-BE" sz="1800" b="0" dirty="0">
              <a:solidFill>
                <a:schemeClr val="tx1"/>
              </a:solidFill>
              <a:ea typeface="Roboto" panose="02000000000000000000" pitchFamily="2" charset="0"/>
              <a:cs typeface="Roboto" panose="02000000000000000000" pitchFamily="2" charset="0"/>
            </a:endParaRPr>
          </a:p>
          <a:p>
            <a:pPr marL="0" indent="0">
              <a:buNone/>
            </a:pPr>
            <a:r>
              <a:rPr lang="nl-BE" sz="1800" b="0" dirty="0">
                <a:solidFill>
                  <a:schemeClr val="tx1"/>
                </a:solidFill>
                <a:ea typeface="Roboto" panose="02000000000000000000" pitchFamily="2" charset="0"/>
                <a:cs typeface="Roboto" panose="02000000000000000000" pitchFamily="2" charset="0"/>
              </a:rPr>
              <a:t>2. Uitschrijving van </a:t>
            </a:r>
            <a:r>
              <a:rPr lang="nl-BE" sz="1800" b="0" dirty="0" err="1">
                <a:solidFill>
                  <a:schemeClr val="tx1"/>
                </a:solidFill>
                <a:ea typeface="Roboto" panose="02000000000000000000" pitchFamily="2" charset="0"/>
                <a:cs typeface="Roboto" panose="02000000000000000000" pitchFamily="2" charset="0"/>
              </a:rPr>
              <a:t>paardachtigen</a:t>
            </a:r>
            <a:r>
              <a:rPr lang="nl-BE" sz="1800" b="0" dirty="0">
                <a:solidFill>
                  <a:schemeClr val="tx1"/>
                </a:solidFill>
                <a:ea typeface="Roboto" panose="02000000000000000000" pitchFamily="2" charset="0"/>
                <a:cs typeface="Roboto" panose="02000000000000000000" pitchFamily="2" charset="0"/>
              </a:rPr>
              <a:t> is ook verplicht wat ook tijd vergt.</a:t>
            </a:r>
          </a:p>
          <a:p>
            <a:pPr marL="0" indent="0">
              <a:buNone/>
            </a:pPr>
            <a:r>
              <a:rPr lang="nl-BE" sz="1800" b="0" dirty="0">
                <a:solidFill>
                  <a:schemeClr val="tx1"/>
                </a:solidFill>
                <a:ea typeface="Roboto" panose="02000000000000000000" pitchFamily="2" charset="0"/>
                <a:cs typeface="Roboto" panose="02000000000000000000" pitchFamily="2" charset="0"/>
              </a:rPr>
              <a:t>Naar schattig is minstens </a:t>
            </a:r>
            <a:r>
              <a:rPr lang="nl-BE" sz="1800" dirty="0">
                <a:solidFill>
                  <a:schemeClr val="tx1"/>
                </a:solidFill>
                <a:ea typeface="Roboto" panose="02000000000000000000" pitchFamily="2" charset="0"/>
                <a:cs typeface="Roboto" panose="02000000000000000000" pitchFamily="2" charset="0"/>
              </a:rPr>
              <a:t>20%</a:t>
            </a:r>
            <a:r>
              <a:rPr lang="nl-BE" sz="1800" b="0" dirty="0">
                <a:solidFill>
                  <a:schemeClr val="tx1"/>
                </a:solidFill>
                <a:ea typeface="Roboto" panose="02000000000000000000" pitchFamily="2" charset="0"/>
                <a:cs typeface="Roboto" panose="02000000000000000000" pitchFamily="2" charset="0"/>
              </a:rPr>
              <a:t> van de </a:t>
            </a:r>
            <a:r>
              <a:rPr lang="nl-BE" sz="1800" b="0" dirty="0" err="1">
                <a:solidFill>
                  <a:schemeClr val="tx1"/>
                </a:solidFill>
                <a:ea typeface="Roboto" panose="02000000000000000000" pitchFamily="2" charset="0"/>
                <a:cs typeface="Roboto" panose="02000000000000000000" pitchFamily="2" charset="0"/>
              </a:rPr>
              <a:t>paardachtigen</a:t>
            </a:r>
            <a:r>
              <a:rPr lang="nl-BE" sz="1800" b="0" dirty="0">
                <a:solidFill>
                  <a:schemeClr val="tx1"/>
                </a:solidFill>
                <a:ea typeface="Roboto" panose="02000000000000000000" pitchFamily="2" charset="0"/>
                <a:cs typeface="Roboto" panose="02000000000000000000" pitchFamily="2" charset="0"/>
              </a:rPr>
              <a:t> heden niet meer in bezit van de gekende houder (o.m. door verkoop/export/sterfte etc.) en werd er jammerlijk genoeg nog </a:t>
            </a:r>
            <a:r>
              <a:rPr lang="nl-BE" sz="1800" dirty="0">
                <a:solidFill>
                  <a:schemeClr val="tx1"/>
                </a:solidFill>
                <a:ea typeface="Roboto" panose="02000000000000000000" pitchFamily="2" charset="0"/>
                <a:cs typeface="Roboto" panose="02000000000000000000" pitchFamily="2" charset="0"/>
              </a:rPr>
              <a:t>geen aanpassing </a:t>
            </a:r>
            <a:r>
              <a:rPr lang="nl-BE" sz="1800" b="0" dirty="0">
                <a:solidFill>
                  <a:schemeClr val="tx1"/>
                </a:solidFill>
                <a:ea typeface="Roboto" panose="02000000000000000000" pitchFamily="2" charset="0"/>
                <a:cs typeface="Roboto" panose="02000000000000000000" pitchFamily="2" charset="0"/>
              </a:rPr>
              <a:t>doorgevoerd door de houder.</a:t>
            </a:r>
          </a:p>
        </p:txBody>
      </p:sp>
    </p:spTree>
    <p:extLst>
      <p:ext uri="{BB962C8B-B14F-4D97-AF65-F5344CB8AC3E}">
        <p14:creationId xmlns:p14="http://schemas.microsoft.com/office/powerpoint/2010/main" val="19484173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831B691-93E5-7799-3E41-81AB17F71484}"/>
              </a:ext>
            </a:extLst>
          </p:cNvPr>
          <p:cNvSpPr>
            <a:spLocks noGrp="1"/>
          </p:cNvSpPr>
          <p:nvPr>
            <p:ph type="dt" sz="half" idx="10"/>
          </p:nvPr>
        </p:nvSpPr>
        <p:spPr/>
        <p:txBody>
          <a:bodyPr/>
          <a:lstStyle/>
          <a:p>
            <a:fld id="{F1B166F6-1635-4C61-918A-F237E4EAA06C}" type="datetime1">
              <a:rPr lang="nl-BE" smtClean="0"/>
              <a:t>18/04/2024</a:t>
            </a:fld>
            <a:endParaRPr lang="nl-BE"/>
          </a:p>
        </p:txBody>
      </p:sp>
      <p:sp>
        <p:nvSpPr>
          <p:cNvPr id="3" name="Tijdelijke aanduiding voor voettekst 2">
            <a:extLst>
              <a:ext uri="{FF2B5EF4-FFF2-40B4-BE49-F238E27FC236}">
                <a16:creationId xmlns:a16="http://schemas.microsoft.com/office/drawing/2014/main" id="{ACD65B51-F243-1953-0F05-961C15EDBC8B}"/>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D3F22B65-0FF6-5899-A733-F8E0BCBF4D46}"/>
              </a:ext>
            </a:extLst>
          </p:cNvPr>
          <p:cNvSpPr>
            <a:spLocks noGrp="1"/>
          </p:cNvSpPr>
          <p:nvPr>
            <p:ph type="sldNum" sz="quarter" idx="12"/>
          </p:nvPr>
        </p:nvSpPr>
        <p:spPr/>
        <p:txBody>
          <a:bodyPr/>
          <a:lstStyle/>
          <a:p>
            <a:fld id="{45B63C5C-BBE5-46A0-91BD-7483E1BC7661}" type="slidenum">
              <a:rPr lang="nl-BE" smtClean="0"/>
              <a:t>11</a:t>
            </a:fld>
            <a:endParaRPr lang="nl-BE"/>
          </a:p>
        </p:txBody>
      </p:sp>
      <p:graphicFrame>
        <p:nvGraphicFramePr>
          <p:cNvPr id="5" name="Grafiek 4">
            <a:extLst>
              <a:ext uri="{FF2B5EF4-FFF2-40B4-BE49-F238E27FC236}">
                <a16:creationId xmlns:a16="http://schemas.microsoft.com/office/drawing/2014/main" id="{39F8AF86-D1FB-7D5F-780D-D8180CEF279A}"/>
              </a:ext>
            </a:extLst>
          </p:cNvPr>
          <p:cNvGraphicFramePr>
            <a:graphicFrameLocks noGrp="1"/>
          </p:cNvGraphicFramePr>
          <p:nvPr>
            <p:extLst>
              <p:ext uri="{D42A27DB-BD31-4B8C-83A1-F6EECF244321}">
                <p14:modId xmlns:p14="http://schemas.microsoft.com/office/powerpoint/2010/main" val="2926985603"/>
              </p:ext>
            </p:extLst>
          </p:nvPr>
        </p:nvGraphicFramePr>
        <p:xfrm>
          <a:off x="2095130" y="807868"/>
          <a:ext cx="8673484" cy="54597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88748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ek 1">
            <a:extLst>
              <a:ext uri="{FF2B5EF4-FFF2-40B4-BE49-F238E27FC236}">
                <a16:creationId xmlns:a16="http://schemas.microsoft.com/office/drawing/2014/main" id="{B1880C8D-A463-83D5-34BF-3F8C56D9D2A5}"/>
              </a:ext>
            </a:extLst>
          </p:cNvPr>
          <p:cNvGraphicFramePr>
            <a:graphicFrameLocks noGrp="1"/>
          </p:cNvGraphicFramePr>
          <p:nvPr>
            <p:extLst>
              <p:ext uri="{D42A27DB-BD31-4B8C-83A1-F6EECF244321}">
                <p14:modId xmlns:p14="http://schemas.microsoft.com/office/powerpoint/2010/main" val="3916965634"/>
              </p:ext>
            </p:extLst>
          </p:nvPr>
        </p:nvGraphicFramePr>
        <p:xfrm>
          <a:off x="2281562" y="790113"/>
          <a:ext cx="7901126" cy="54242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15732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Paarden in perspectief met andere landbouwhuisdieren</a:t>
            </a:r>
          </a:p>
        </p:txBody>
      </p:sp>
      <p:sp>
        <p:nvSpPr>
          <p:cNvPr id="3" name="Tijdelijke aanduiding voor inhoud 2"/>
          <p:cNvSpPr>
            <a:spLocks noGrp="1"/>
          </p:cNvSpPr>
          <p:nvPr>
            <p:ph idx="1"/>
          </p:nvPr>
        </p:nvSpPr>
        <p:spPr/>
        <p:txBody>
          <a:bodyPr>
            <a:normAutofit/>
          </a:bodyPr>
          <a:lstStyle/>
          <a:p>
            <a:pPr marL="0" indent="0">
              <a:buNone/>
            </a:pPr>
            <a:endParaRPr lang="nl-BE" sz="2400" b="0" dirty="0">
              <a:solidFill>
                <a:schemeClr val="tx1"/>
              </a:solidFill>
            </a:endParaRPr>
          </a:p>
          <a:p>
            <a:pPr marL="0" indent="0">
              <a:buNone/>
            </a:pPr>
            <a:r>
              <a:rPr lang="nl-BE" sz="2400" dirty="0">
                <a:solidFill>
                  <a:schemeClr val="tx1"/>
                </a:solidFill>
              </a:rPr>
              <a:t> </a:t>
            </a:r>
          </a:p>
          <a:p>
            <a:pPr marL="0" indent="0">
              <a:buNone/>
            </a:pPr>
            <a:r>
              <a:rPr lang="nl-BE" sz="2400" b="0" dirty="0">
                <a:solidFill>
                  <a:schemeClr val="tx1"/>
                </a:solidFill>
              </a:rPr>
              <a:t>- 2.281.387 runderen in België, waarvan 1.244.110 in Vlaanderen (cijfers 2023)</a:t>
            </a:r>
          </a:p>
          <a:p>
            <a:pPr marL="0" indent="0">
              <a:buNone/>
            </a:pPr>
            <a:endParaRPr lang="nl-BE" sz="2400" b="0" dirty="0">
              <a:solidFill>
                <a:schemeClr val="tx1"/>
              </a:solidFill>
            </a:endParaRPr>
          </a:p>
          <a:p>
            <a:pPr marL="0" indent="0">
              <a:buNone/>
            </a:pPr>
            <a:r>
              <a:rPr lang="nl-BE" sz="2400" b="0" dirty="0">
                <a:solidFill>
                  <a:schemeClr val="tx1"/>
                </a:solidFill>
              </a:rPr>
              <a:t>- 5,4 miljoen varkens in Vlaanderen (cijfers 2022).</a:t>
            </a:r>
          </a:p>
          <a:p>
            <a:pPr marL="0" indent="0">
              <a:buNone/>
            </a:pPr>
            <a:br>
              <a:rPr lang="nl-NL" sz="2400" b="0" dirty="0">
                <a:solidFill>
                  <a:schemeClr val="tx1"/>
                </a:solidFill>
              </a:rPr>
            </a:br>
            <a:r>
              <a:rPr lang="nl-NL" sz="1600" b="0" dirty="0">
                <a:solidFill>
                  <a:schemeClr val="tx1"/>
                </a:solidFill>
              </a:rPr>
              <a:t>Bron: Statistiek Vlaanderen</a:t>
            </a:r>
            <a:endParaRPr lang="nl-BE" sz="1600" b="0" dirty="0">
              <a:solidFill>
                <a:schemeClr val="tx1"/>
              </a:solidFill>
            </a:endParaRPr>
          </a:p>
          <a:p>
            <a:pPr marL="0" indent="0">
              <a:buNone/>
            </a:pPr>
            <a:endParaRPr lang="nl-BE" b="0" dirty="0">
              <a:solidFill>
                <a:schemeClr val="tx1"/>
              </a:solidFill>
            </a:endParaRPr>
          </a:p>
          <a:p>
            <a:pPr marL="0" indent="0">
              <a:buNone/>
            </a:pPr>
            <a:endParaRPr lang="nl-BE" b="0" dirty="0">
              <a:solidFill>
                <a:schemeClr val="tx1"/>
              </a:solidFill>
            </a:endParaRPr>
          </a:p>
          <a:p>
            <a:pPr marL="0" indent="0">
              <a:buNone/>
            </a:pPr>
            <a:endParaRPr lang="nl-BE" b="0" dirty="0">
              <a:solidFill>
                <a:schemeClr val="tx1"/>
              </a:solidFill>
            </a:endParaRPr>
          </a:p>
          <a:p>
            <a:pPr marL="0" indent="0">
              <a:buNone/>
            </a:pPr>
            <a:endParaRPr lang="nl-BE" dirty="0">
              <a:solidFill>
                <a:schemeClr val="tx1"/>
              </a:solidFill>
            </a:endParaRPr>
          </a:p>
          <a:p>
            <a:endParaRPr lang="nl-BE" dirty="0">
              <a:solidFill>
                <a:schemeClr val="tx1"/>
              </a:solidFill>
            </a:endParaRPr>
          </a:p>
        </p:txBody>
      </p:sp>
      <p:sp>
        <p:nvSpPr>
          <p:cNvPr id="5" name="Tijdelijke aanduiding voor voettekst 4"/>
          <p:cNvSpPr>
            <a:spLocks noGrp="1"/>
          </p:cNvSpPr>
          <p:nvPr>
            <p:ph type="ftr" sz="quarter" idx="11"/>
          </p:nvPr>
        </p:nvSpPr>
        <p:spPr/>
        <p:txBody>
          <a:bodyPr/>
          <a:lstStyle/>
          <a:p>
            <a:r>
              <a:rPr lang="nl-BE" dirty="0"/>
              <a:t>Paarden in Vlaanderen</a:t>
            </a:r>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13</a:t>
            </a:fld>
            <a:endParaRPr lang="nl-BE" dirty="0"/>
          </a:p>
        </p:txBody>
      </p:sp>
    </p:spTree>
    <p:extLst>
      <p:ext uri="{BB962C8B-B14F-4D97-AF65-F5344CB8AC3E}">
        <p14:creationId xmlns:p14="http://schemas.microsoft.com/office/powerpoint/2010/main" val="16278608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a:t>Verpaarding</a:t>
            </a:r>
            <a:r>
              <a:rPr lang="nl-BE" dirty="0"/>
              <a:t> in Vlaanderen: realiteit of perceptie?</a:t>
            </a:r>
          </a:p>
        </p:txBody>
      </p:sp>
      <p:sp>
        <p:nvSpPr>
          <p:cNvPr id="3" name="Tijdelijke aanduiding voor inhoud 2"/>
          <p:cNvSpPr>
            <a:spLocks noGrp="1"/>
          </p:cNvSpPr>
          <p:nvPr>
            <p:ph idx="1"/>
          </p:nvPr>
        </p:nvSpPr>
        <p:spPr>
          <a:xfrm>
            <a:off x="482885" y="1825625"/>
            <a:ext cx="10870915" cy="4667248"/>
          </a:xfrm>
        </p:spPr>
        <p:txBody>
          <a:bodyPr>
            <a:normAutofit/>
          </a:bodyPr>
          <a:lstStyle/>
          <a:p>
            <a:pPr marL="0" indent="0">
              <a:buNone/>
            </a:pPr>
            <a:r>
              <a:rPr lang="nl-BE" sz="2400" dirty="0">
                <a:solidFill>
                  <a:schemeClr val="tx1"/>
                </a:solidFill>
              </a:rPr>
              <a:t>Feiten &amp; cijfers:</a:t>
            </a:r>
          </a:p>
          <a:p>
            <a:pPr marL="0" indent="0">
              <a:buNone/>
            </a:pPr>
            <a:endParaRPr lang="nl-BE" sz="2400" dirty="0">
              <a:solidFill>
                <a:schemeClr val="tx1"/>
              </a:solidFill>
            </a:endParaRPr>
          </a:p>
          <a:p>
            <a:pPr marL="342900" lvl="1" indent="0">
              <a:buNone/>
            </a:pPr>
            <a:r>
              <a:rPr lang="nl-BE" sz="2000" dirty="0">
                <a:solidFill>
                  <a:schemeClr val="tx1"/>
                </a:solidFill>
              </a:rPr>
              <a:t>Studie ILVO </a:t>
            </a:r>
            <a:r>
              <a:rPr lang="nl-BE" sz="2000" b="1" dirty="0" err="1">
                <a:solidFill>
                  <a:schemeClr val="tx1"/>
                </a:solidFill>
              </a:rPr>
              <a:t>residentialisering</a:t>
            </a:r>
            <a:r>
              <a:rPr lang="nl-BE" sz="2000" b="1" dirty="0">
                <a:solidFill>
                  <a:schemeClr val="tx1"/>
                </a:solidFill>
              </a:rPr>
              <a:t> van vrijgekomen </a:t>
            </a:r>
          </a:p>
          <a:p>
            <a:pPr marL="342900" lvl="1" indent="0">
              <a:buNone/>
            </a:pPr>
            <a:r>
              <a:rPr lang="nl-BE" sz="2000" b="1" dirty="0">
                <a:solidFill>
                  <a:schemeClr val="tx1"/>
                </a:solidFill>
              </a:rPr>
              <a:t>hoeves</a:t>
            </a:r>
            <a:r>
              <a:rPr lang="nl-BE" sz="2000" dirty="0">
                <a:solidFill>
                  <a:schemeClr val="tx1"/>
                </a:solidFill>
              </a:rPr>
              <a:t> (2019) in Oost-Vlaanderen: </a:t>
            </a:r>
          </a:p>
          <a:p>
            <a:pPr marL="342900" lvl="1" indent="0">
              <a:buNone/>
            </a:pPr>
            <a:r>
              <a:rPr lang="nl-BE" sz="2000" dirty="0">
                <a:solidFill>
                  <a:schemeClr val="tx1"/>
                </a:solidFill>
              </a:rPr>
              <a:t>paardensector helemaal niet de grote </a:t>
            </a:r>
          </a:p>
          <a:p>
            <a:pPr marL="342900" lvl="1" indent="0">
              <a:buNone/>
            </a:pPr>
            <a:r>
              <a:rPr lang="nl-BE" sz="2000" dirty="0">
                <a:solidFill>
                  <a:schemeClr val="tx1"/>
                </a:solidFill>
              </a:rPr>
              <a:t>boosdoener zijnde massaal </a:t>
            </a:r>
            <a:r>
              <a:rPr lang="nl-BE" sz="2000" dirty="0" err="1">
                <a:solidFill>
                  <a:schemeClr val="tx1"/>
                </a:solidFill>
              </a:rPr>
              <a:t>gedesaffecteerde</a:t>
            </a:r>
            <a:r>
              <a:rPr lang="nl-BE" sz="2000" dirty="0">
                <a:solidFill>
                  <a:schemeClr val="tx1"/>
                </a:solidFill>
              </a:rPr>
              <a:t> </a:t>
            </a:r>
          </a:p>
          <a:p>
            <a:pPr marL="342900" lvl="1" indent="0">
              <a:buNone/>
            </a:pPr>
            <a:r>
              <a:rPr lang="nl-BE" sz="2000" dirty="0">
                <a:solidFill>
                  <a:schemeClr val="tx1"/>
                </a:solidFill>
              </a:rPr>
              <a:t>landbouwbedrijven innemen + opjagen van</a:t>
            </a:r>
          </a:p>
          <a:p>
            <a:pPr marL="342900" lvl="1" indent="0">
              <a:buNone/>
            </a:pPr>
            <a:r>
              <a:rPr lang="nl-BE" sz="2000" dirty="0">
                <a:solidFill>
                  <a:schemeClr val="tx1"/>
                </a:solidFill>
              </a:rPr>
              <a:t>grondprijzen </a:t>
            </a:r>
          </a:p>
          <a:p>
            <a:pPr marL="342900" lvl="1" indent="0">
              <a:buNone/>
            </a:pPr>
            <a:endParaRPr lang="nl-BE" sz="2000" b="1" dirty="0">
              <a:solidFill>
                <a:schemeClr val="tx1"/>
              </a:solidFill>
            </a:endParaRPr>
          </a:p>
          <a:p>
            <a:pPr marL="342900" lvl="1" indent="0">
              <a:buNone/>
            </a:pPr>
            <a:r>
              <a:rPr lang="nl-BE" sz="2000" b="1" dirty="0">
                <a:solidFill>
                  <a:schemeClr val="tx1"/>
                </a:solidFill>
              </a:rPr>
              <a:t>Amper 8 % hergebruik sites gekenmerkt door vorm van ‘</a:t>
            </a:r>
            <a:r>
              <a:rPr lang="nl-BE" sz="2000" b="1" dirty="0" err="1">
                <a:solidFill>
                  <a:schemeClr val="tx1"/>
                </a:solidFill>
              </a:rPr>
              <a:t>Paardenhouderij</a:t>
            </a:r>
            <a:r>
              <a:rPr lang="nl-BE" sz="2000" b="1" dirty="0">
                <a:solidFill>
                  <a:schemeClr val="tx1"/>
                </a:solidFill>
              </a:rPr>
              <a:t>’.</a:t>
            </a:r>
          </a:p>
          <a:p>
            <a:pPr lvl="1"/>
            <a:endParaRPr lang="nl-BE" sz="2000" dirty="0">
              <a:solidFill>
                <a:schemeClr val="tx1"/>
              </a:solidFill>
            </a:endParaRPr>
          </a:p>
          <a:p>
            <a:pPr marL="342900" lvl="1" indent="0">
              <a:buNone/>
            </a:pPr>
            <a:r>
              <a:rPr lang="nl-BE" sz="1400" u="sng" dirty="0">
                <a:solidFill>
                  <a:schemeClr val="tx1"/>
                </a:solidFill>
                <a:hlinkClick r:id="rId2">
                  <a:extLst>
                    <a:ext uri="{A12FA001-AC4F-418D-AE19-62706E023703}">
                      <ahyp:hlinkClr xmlns:ahyp="http://schemas.microsoft.com/office/drawing/2018/hyperlinkcolor" val="tx"/>
                    </a:ext>
                  </a:extLst>
                </a:hlinkClick>
              </a:rPr>
              <a:t>https://ilvo.vlaanderen.be/nl/nieuws/onderzoeksrapport-voor-oost-vlaanderen-residentialisering-van-vrijgekomen-hoeves</a:t>
            </a:r>
            <a:endParaRPr lang="nl-BE" sz="1400" u="sng" dirty="0">
              <a:solidFill>
                <a:schemeClr val="tx1"/>
              </a:solidFill>
            </a:endParaRPr>
          </a:p>
          <a:p>
            <a:pPr marL="342900" lvl="1" indent="0">
              <a:buNone/>
            </a:pPr>
            <a:endParaRPr lang="nl-BE" sz="2000" u="sng" dirty="0">
              <a:solidFill>
                <a:schemeClr val="tx1"/>
              </a:solidFill>
            </a:endParaRPr>
          </a:p>
          <a:p>
            <a:pPr lvl="1"/>
            <a:endParaRPr lang="nl-BE" sz="1050" dirty="0">
              <a:solidFill>
                <a:schemeClr val="tx1"/>
              </a:solidFill>
            </a:endParaRPr>
          </a:p>
        </p:txBody>
      </p:sp>
      <p:sp>
        <p:nvSpPr>
          <p:cNvPr id="5" name="Tijdelijke aanduiding voor voettekst 4"/>
          <p:cNvSpPr>
            <a:spLocks noGrp="1"/>
          </p:cNvSpPr>
          <p:nvPr>
            <p:ph type="ftr" sz="quarter" idx="11"/>
          </p:nvPr>
        </p:nvSpPr>
        <p:spPr/>
        <p:txBody>
          <a:bodyPr/>
          <a:lstStyle/>
          <a:p>
            <a:r>
              <a:rPr lang="nl-BE"/>
              <a:t>Paarden in Vlaanderen</a:t>
            </a:r>
            <a:endParaRPr lang="nl-BE" dirty="0"/>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14</a:t>
            </a:fld>
            <a:endParaRPr lang="nl-BE" dirty="0"/>
          </a:p>
        </p:txBody>
      </p:sp>
      <p:pic>
        <p:nvPicPr>
          <p:cNvPr id="9" name="Picture 2" descr="https://paarden.vlaanderen/userfiles/bedrijven/038809f20b0e526fc1d0b1e1e42d83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1349" y="1496852"/>
            <a:ext cx="4128380" cy="2750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7575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97D4EA-289C-842D-B5C9-AAFAB7160919}"/>
              </a:ext>
            </a:extLst>
          </p:cNvPr>
          <p:cNvSpPr>
            <a:spLocks noGrp="1"/>
          </p:cNvSpPr>
          <p:nvPr>
            <p:ph type="title"/>
          </p:nvPr>
        </p:nvSpPr>
        <p:spPr/>
        <p:txBody>
          <a:bodyPr/>
          <a:lstStyle/>
          <a:p>
            <a:r>
              <a:rPr lang="nl-NL" dirty="0"/>
              <a:t>Economisch belang</a:t>
            </a:r>
            <a:endParaRPr lang="nl-BE" dirty="0"/>
          </a:p>
        </p:txBody>
      </p:sp>
      <p:sp>
        <p:nvSpPr>
          <p:cNvPr id="3" name="Tijdelijke aanduiding voor tekst 2">
            <a:extLst>
              <a:ext uri="{FF2B5EF4-FFF2-40B4-BE49-F238E27FC236}">
                <a16:creationId xmlns:a16="http://schemas.microsoft.com/office/drawing/2014/main" id="{024E2BDE-BFD1-F33E-5AA1-3B0BCB746140}"/>
              </a:ext>
            </a:extLst>
          </p:cNvPr>
          <p:cNvSpPr>
            <a:spLocks noGrp="1"/>
          </p:cNvSpPr>
          <p:nvPr>
            <p:ph type="body" idx="1"/>
          </p:nvPr>
        </p:nvSpPr>
        <p:spPr/>
        <p:txBody>
          <a:bodyPr/>
          <a:lstStyle/>
          <a:p>
            <a:r>
              <a:rPr lang="nl-NL" dirty="0">
                <a:solidFill>
                  <a:schemeClr val="tx1"/>
                </a:solidFill>
              </a:rPr>
              <a:t>De paardensector: steunpilaar voor de Vlaamse economie</a:t>
            </a:r>
            <a:endParaRPr lang="nl-BE" dirty="0">
              <a:solidFill>
                <a:schemeClr val="tx1"/>
              </a:solidFill>
            </a:endParaRPr>
          </a:p>
        </p:txBody>
      </p:sp>
    </p:spTree>
    <p:extLst>
      <p:ext uri="{BB962C8B-B14F-4D97-AF65-F5344CB8AC3E}">
        <p14:creationId xmlns:p14="http://schemas.microsoft.com/office/powerpoint/2010/main" val="10555100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Studies economisch belang van Vlaamse </a:t>
            </a:r>
            <a:r>
              <a:rPr lang="nl-BE" dirty="0" err="1"/>
              <a:t>Paardenhouderij</a:t>
            </a:r>
            <a:endParaRPr lang="nl-BE" dirty="0"/>
          </a:p>
        </p:txBody>
      </p:sp>
      <p:sp>
        <p:nvSpPr>
          <p:cNvPr id="3" name="Tijdelijke aanduiding voor inhoud 2"/>
          <p:cNvSpPr>
            <a:spLocks noGrp="1"/>
          </p:cNvSpPr>
          <p:nvPr>
            <p:ph idx="1"/>
          </p:nvPr>
        </p:nvSpPr>
        <p:spPr>
          <a:xfrm>
            <a:off x="838200" y="1825625"/>
            <a:ext cx="10894888" cy="4351338"/>
          </a:xfrm>
        </p:spPr>
        <p:txBody>
          <a:bodyPr>
            <a:normAutofit/>
          </a:bodyPr>
          <a:lstStyle/>
          <a:p>
            <a:pPr marL="0" indent="0">
              <a:buNone/>
            </a:pPr>
            <a:r>
              <a:rPr lang="nl-BE" dirty="0">
                <a:solidFill>
                  <a:schemeClr val="tx1"/>
                </a:solidFill>
              </a:rPr>
              <a:t>Studie “Policy Research” (2008)</a:t>
            </a:r>
          </a:p>
          <a:p>
            <a:pPr marL="0" indent="0">
              <a:buNone/>
            </a:pPr>
            <a:r>
              <a:rPr lang="nl-BE" b="0" dirty="0">
                <a:solidFill>
                  <a:schemeClr val="tx1"/>
                </a:solidFill>
              </a:rPr>
              <a:t>	- 200.000 betrokken personen</a:t>
            </a:r>
          </a:p>
          <a:p>
            <a:pPr marL="0" indent="0">
              <a:buNone/>
            </a:pPr>
            <a:r>
              <a:rPr lang="nl-BE" b="0" dirty="0">
                <a:solidFill>
                  <a:schemeClr val="tx1"/>
                </a:solidFill>
              </a:rPr>
              <a:t>	- 1.750 bedrijven</a:t>
            </a:r>
          </a:p>
          <a:p>
            <a:pPr marL="0" indent="0">
              <a:buNone/>
            </a:pPr>
            <a:r>
              <a:rPr lang="nl-BE" b="0" dirty="0">
                <a:solidFill>
                  <a:schemeClr val="tx1"/>
                </a:solidFill>
              </a:rPr>
              <a:t>	- 3.550 FT bedrijfsequivalenten</a:t>
            </a:r>
          </a:p>
          <a:p>
            <a:pPr marL="0" indent="0">
              <a:buNone/>
            </a:pPr>
            <a:r>
              <a:rPr lang="nl-BE" b="0" dirty="0">
                <a:solidFill>
                  <a:schemeClr val="tx1"/>
                </a:solidFill>
              </a:rPr>
              <a:t>	- toegevoegde waarde: 219 miljoen €</a:t>
            </a:r>
          </a:p>
          <a:p>
            <a:pPr marL="0" indent="0">
              <a:buNone/>
            </a:pPr>
            <a:endParaRPr lang="nl-BE" b="0" dirty="0">
              <a:solidFill>
                <a:schemeClr val="tx1"/>
              </a:solidFill>
            </a:endParaRPr>
          </a:p>
          <a:p>
            <a:pPr marL="0" indent="0">
              <a:buNone/>
            </a:pPr>
            <a:r>
              <a:rPr lang="nl-BE" dirty="0">
                <a:solidFill>
                  <a:schemeClr val="tx1"/>
                </a:solidFill>
              </a:rPr>
              <a:t>Studie Departement Landbouw &amp; Visserij (2014)</a:t>
            </a:r>
          </a:p>
          <a:p>
            <a:pPr marL="0" indent="0">
              <a:buNone/>
            </a:pPr>
            <a:r>
              <a:rPr lang="nl-BE" b="0" dirty="0">
                <a:solidFill>
                  <a:schemeClr val="tx1"/>
                </a:solidFill>
              </a:rPr>
              <a:t>	- omzet: 800 miljoen euro (Nederland 1,5 miljard €)</a:t>
            </a:r>
          </a:p>
          <a:p>
            <a:pPr marL="0" indent="0">
              <a:buNone/>
            </a:pPr>
            <a:endParaRPr lang="nl-BE" b="0" dirty="0">
              <a:solidFill>
                <a:schemeClr val="tx1"/>
              </a:solidFill>
            </a:endParaRPr>
          </a:p>
          <a:p>
            <a:pPr marL="0" indent="0">
              <a:buNone/>
            </a:pPr>
            <a:r>
              <a:rPr lang="nl-NL" dirty="0">
                <a:solidFill>
                  <a:schemeClr val="tx1"/>
                </a:solidFill>
              </a:rPr>
              <a:t>Onderzoek actuele economische waarde &amp; ruimtelijke impact in Limburg (2019)</a:t>
            </a:r>
            <a:endParaRPr lang="nl-BE" dirty="0">
              <a:solidFill>
                <a:schemeClr val="tx1"/>
              </a:solidFill>
            </a:endParaRPr>
          </a:p>
          <a:p>
            <a:pPr marL="0" indent="0">
              <a:buNone/>
            </a:pPr>
            <a:r>
              <a:rPr lang="nl-BE" b="0" dirty="0">
                <a:solidFill>
                  <a:schemeClr val="tx1"/>
                </a:solidFill>
              </a:rPr>
              <a:t>	- omzet: 7 miljard € ?</a:t>
            </a:r>
          </a:p>
          <a:p>
            <a:pPr marL="0" indent="0">
              <a:buNone/>
            </a:pPr>
            <a:endParaRPr lang="nl-BE" b="0" dirty="0">
              <a:solidFill>
                <a:schemeClr val="tx1"/>
              </a:solidFill>
            </a:endParaRPr>
          </a:p>
        </p:txBody>
      </p:sp>
      <p:sp>
        <p:nvSpPr>
          <p:cNvPr id="5" name="Tijdelijke aanduiding voor voettekst 4"/>
          <p:cNvSpPr>
            <a:spLocks noGrp="1"/>
          </p:cNvSpPr>
          <p:nvPr>
            <p:ph type="ftr" sz="quarter" idx="11"/>
          </p:nvPr>
        </p:nvSpPr>
        <p:spPr/>
        <p:txBody>
          <a:bodyPr/>
          <a:lstStyle/>
          <a:p>
            <a:r>
              <a:rPr lang="nl-BE"/>
              <a:t>Paarden in Vlaanderen</a:t>
            </a:r>
            <a:endParaRPr lang="nl-BE" dirty="0"/>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16</a:t>
            </a:fld>
            <a:endParaRPr lang="nl-BE" dirty="0"/>
          </a:p>
        </p:txBody>
      </p:sp>
    </p:spTree>
    <p:extLst>
      <p:ext uri="{BB962C8B-B14F-4D97-AF65-F5344CB8AC3E}">
        <p14:creationId xmlns:p14="http://schemas.microsoft.com/office/powerpoint/2010/main" val="23048572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Studies economisch belang van Vlaamse </a:t>
            </a:r>
            <a:r>
              <a:rPr lang="nl-BE" dirty="0" err="1"/>
              <a:t>Paardenhouderij</a:t>
            </a:r>
            <a:endParaRPr lang="nl-BE" dirty="0"/>
          </a:p>
        </p:txBody>
      </p:sp>
      <p:sp>
        <p:nvSpPr>
          <p:cNvPr id="3" name="Tijdelijke aanduiding voor inhoud 2"/>
          <p:cNvSpPr>
            <a:spLocks noGrp="1"/>
          </p:cNvSpPr>
          <p:nvPr>
            <p:ph idx="1"/>
          </p:nvPr>
        </p:nvSpPr>
        <p:spPr>
          <a:xfrm>
            <a:off x="951805" y="1690690"/>
            <a:ext cx="10515600" cy="4351338"/>
          </a:xfrm>
        </p:spPr>
        <p:txBody>
          <a:bodyPr>
            <a:normAutofit/>
          </a:bodyPr>
          <a:lstStyle/>
          <a:p>
            <a:pPr marL="0" indent="0" algn="ctr">
              <a:lnSpc>
                <a:spcPct val="110000"/>
              </a:lnSpc>
              <a:buNone/>
            </a:pPr>
            <a:r>
              <a:rPr lang="nl-NL" sz="2400" dirty="0">
                <a:solidFill>
                  <a:schemeClr val="tx1"/>
                </a:solidFill>
              </a:rPr>
              <a:t>Departement Landbouw &amp; Visserij</a:t>
            </a:r>
          </a:p>
          <a:p>
            <a:pPr marL="0" indent="0" algn="ctr">
              <a:lnSpc>
                <a:spcPct val="110000"/>
              </a:lnSpc>
              <a:buNone/>
            </a:pPr>
            <a:r>
              <a:rPr lang="nl-NL" sz="2400" dirty="0">
                <a:solidFill>
                  <a:schemeClr val="tx1"/>
                </a:solidFill>
              </a:rPr>
              <a:t>“De paardensector in Vlaanderen – cijfers 2020’ </a:t>
            </a:r>
            <a:endParaRPr lang="nl-NL" sz="2000" dirty="0">
              <a:solidFill>
                <a:schemeClr val="tx1"/>
              </a:solidFill>
            </a:endParaRPr>
          </a:p>
          <a:p>
            <a:pPr marL="0" indent="0" algn="ctr">
              <a:lnSpc>
                <a:spcPct val="110000"/>
              </a:lnSpc>
              <a:buNone/>
            </a:pPr>
            <a:r>
              <a:rPr lang="nl-NL" sz="1600" b="0" dirty="0">
                <a:solidFill>
                  <a:schemeClr val="tx1"/>
                </a:solidFill>
                <a:hlinkClick r:id="rId2">
                  <a:extLst>
                    <a:ext uri="{A12FA001-AC4F-418D-AE19-62706E023703}">
                      <ahyp:hlinkClr xmlns:ahyp="http://schemas.microsoft.com/office/drawing/2018/hyperlinkcolor" val="tx"/>
                    </a:ext>
                  </a:extLst>
                </a:hlinkClick>
              </a:rPr>
              <a:t>De paardensector in Vlaanderen | Vlaanderen.be</a:t>
            </a:r>
            <a:endParaRPr lang="nl-NL" sz="1600" b="0" dirty="0">
              <a:solidFill>
                <a:schemeClr val="tx1"/>
              </a:solidFill>
            </a:endParaRPr>
          </a:p>
          <a:p>
            <a:pPr marL="0" indent="0">
              <a:lnSpc>
                <a:spcPct val="110000"/>
              </a:lnSpc>
              <a:buNone/>
            </a:pPr>
            <a:r>
              <a:rPr lang="nl-NL" sz="1600" b="0" dirty="0">
                <a:solidFill>
                  <a:schemeClr val="tx1"/>
                </a:solidFill>
              </a:rPr>
              <a:t> </a:t>
            </a:r>
          </a:p>
          <a:p>
            <a:pPr>
              <a:lnSpc>
                <a:spcPct val="110000"/>
              </a:lnSpc>
              <a:buFontTx/>
              <a:buChar char="-"/>
            </a:pPr>
            <a:r>
              <a:rPr lang="nl-NL" sz="2000" dirty="0">
                <a:solidFill>
                  <a:schemeClr val="tx1"/>
                </a:solidFill>
              </a:rPr>
              <a:t>200.000 geregistreerde </a:t>
            </a:r>
            <a:r>
              <a:rPr lang="nl-NL" sz="2000" dirty="0" err="1">
                <a:solidFill>
                  <a:schemeClr val="tx1"/>
                </a:solidFill>
              </a:rPr>
              <a:t>paardachtigen</a:t>
            </a:r>
            <a:r>
              <a:rPr lang="nl-NL" sz="2000" dirty="0">
                <a:solidFill>
                  <a:schemeClr val="tx1"/>
                </a:solidFill>
              </a:rPr>
              <a:t> in Vlaanderen</a:t>
            </a:r>
            <a:r>
              <a:rPr lang="nl-NL" sz="2000" b="0" dirty="0">
                <a:solidFill>
                  <a:schemeClr val="tx1"/>
                </a:solidFill>
              </a:rPr>
              <a:t>; 14 </a:t>
            </a:r>
            <a:r>
              <a:rPr lang="nl-NL" sz="2000" b="0" dirty="0" err="1">
                <a:solidFill>
                  <a:schemeClr val="tx1"/>
                </a:solidFill>
              </a:rPr>
              <a:t>paardachtigen</a:t>
            </a:r>
            <a:r>
              <a:rPr lang="nl-NL" sz="2000" b="0" dirty="0">
                <a:solidFill>
                  <a:schemeClr val="tx1"/>
                </a:solidFill>
              </a:rPr>
              <a:t> per km² of 30 </a:t>
            </a:r>
            <a:r>
              <a:rPr lang="nl-NL" sz="2000" b="0" dirty="0" err="1">
                <a:solidFill>
                  <a:schemeClr val="tx1"/>
                </a:solidFill>
              </a:rPr>
              <a:t>paardachtigen</a:t>
            </a:r>
            <a:r>
              <a:rPr lang="nl-NL" sz="2000" b="0" dirty="0">
                <a:solidFill>
                  <a:schemeClr val="tx1"/>
                </a:solidFill>
              </a:rPr>
              <a:t> per 1000 inwoners. </a:t>
            </a:r>
          </a:p>
          <a:p>
            <a:pPr>
              <a:lnSpc>
                <a:spcPct val="110000"/>
              </a:lnSpc>
              <a:buFontTx/>
              <a:buChar char="-"/>
            </a:pPr>
            <a:endParaRPr lang="nl-NL" sz="2000" b="0" dirty="0">
              <a:solidFill>
                <a:schemeClr val="tx1"/>
              </a:solidFill>
            </a:endParaRPr>
          </a:p>
          <a:p>
            <a:pPr>
              <a:lnSpc>
                <a:spcPct val="110000"/>
              </a:lnSpc>
              <a:buFontTx/>
              <a:buChar char="-"/>
            </a:pPr>
            <a:r>
              <a:rPr lang="nl-NL" sz="2000" dirty="0">
                <a:solidFill>
                  <a:schemeClr val="tx1"/>
                </a:solidFill>
              </a:rPr>
              <a:t>23 erkende stamboekverenigingen: </a:t>
            </a:r>
            <a:r>
              <a:rPr lang="nl-NL" sz="2000" b="0" dirty="0">
                <a:solidFill>
                  <a:schemeClr val="tx1"/>
                </a:solidFill>
              </a:rPr>
              <a:t>14.000 leden; 12.000 veulens per jaar; omzet 3,8 miljoen </a:t>
            </a:r>
            <a:r>
              <a:rPr lang="nl-BE" sz="2000" b="0" dirty="0">
                <a:solidFill>
                  <a:schemeClr val="tx1"/>
                </a:solidFill>
              </a:rPr>
              <a:t>€</a:t>
            </a:r>
            <a:r>
              <a:rPr lang="nl-NL" sz="2000" dirty="0">
                <a:solidFill>
                  <a:schemeClr val="tx1"/>
                </a:solidFill>
              </a:rPr>
              <a:t>.</a:t>
            </a:r>
            <a:endParaRPr lang="nl-NL" sz="2000" b="0" dirty="0">
              <a:solidFill>
                <a:schemeClr val="tx1"/>
              </a:solidFill>
            </a:endParaRPr>
          </a:p>
          <a:p>
            <a:pPr marL="0" indent="0">
              <a:buNone/>
            </a:pPr>
            <a:r>
              <a:rPr lang="nl-NL" sz="2000" b="0" dirty="0">
                <a:solidFill>
                  <a:schemeClr val="tx1"/>
                </a:solidFill>
              </a:rPr>
              <a:t> </a:t>
            </a:r>
          </a:p>
          <a:p>
            <a:endParaRPr lang="nl-BE" sz="800" dirty="0">
              <a:solidFill>
                <a:schemeClr val="tx1"/>
              </a:solidFill>
            </a:endParaRPr>
          </a:p>
        </p:txBody>
      </p:sp>
      <p:sp>
        <p:nvSpPr>
          <p:cNvPr id="5" name="Tijdelijke aanduiding voor voettekst 4"/>
          <p:cNvSpPr>
            <a:spLocks noGrp="1"/>
          </p:cNvSpPr>
          <p:nvPr>
            <p:ph type="ftr" sz="quarter" idx="11"/>
          </p:nvPr>
        </p:nvSpPr>
        <p:spPr/>
        <p:txBody>
          <a:bodyPr/>
          <a:lstStyle/>
          <a:p>
            <a:r>
              <a:rPr lang="nl-BE"/>
              <a:t>Paarden in Vlaanderen</a:t>
            </a:r>
            <a:endParaRPr lang="nl-BE" dirty="0"/>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17</a:t>
            </a:fld>
            <a:endParaRPr lang="nl-BE" dirty="0"/>
          </a:p>
        </p:txBody>
      </p:sp>
    </p:spTree>
    <p:extLst>
      <p:ext uri="{BB962C8B-B14F-4D97-AF65-F5344CB8AC3E}">
        <p14:creationId xmlns:p14="http://schemas.microsoft.com/office/powerpoint/2010/main" val="14465235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8482D-4F51-61BE-5FF0-ED2A660F6C5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249F7BC-1213-8D2B-4341-23B040A9384F}"/>
              </a:ext>
            </a:extLst>
          </p:cNvPr>
          <p:cNvSpPr>
            <a:spLocks noGrp="1"/>
          </p:cNvSpPr>
          <p:nvPr>
            <p:ph type="title"/>
          </p:nvPr>
        </p:nvSpPr>
        <p:spPr/>
        <p:txBody>
          <a:bodyPr/>
          <a:lstStyle/>
          <a:p>
            <a:r>
              <a:rPr lang="nl-BE" dirty="0"/>
              <a:t>Studies economisch belang van Vlaamse </a:t>
            </a:r>
            <a:r>
              <a:rPr lang="nl-BE" dirty="0" err="1"/>
              <a:t>Paardenhouderij</a:t>
            </a:r>
            <a:endParaRPr lang="nl-BE" dirty="0"/>
          </a:p>
        </p:txBody>
      </p:sp>
      <p:sp>
        <p:nvSpPr>
          <p:cNvPr id="3" name="Tijdelijke aanduiding voor inhoud 2">
            <a:extLst>
              <a:ext uri="{FF2B5EF4-FFF2-40B4-BE49-F238E27FC236}">
                <a16:creationId xmlns:a16="http://schemas.microsoft.com/office/drawing/2014/main" id="{4C93B011-2A9B-2598-6AC2-25071641A220}"/>
              </a:ext>
            </a:extLst>
          </p:cNvPr>
          <p:cNvSpPr>
            <a:spLocks noGrp="1"/>
          </p:cNvSpPr>
          <p:nvPr>
            <p:ph idx="1"/>
          </p:nvPr>
        </p:nvSpPr>
        <p:spPr>
          <a:xfrm>
            <a:off x="951805" y="1690690"/>
            <a:ext cx="10515600" cy="4351338"/>
          </a:xfrm>
        </p:spPr>
        <p:txBody>
          <a:bodyPr>
            <a:normAutofit/>
          </a:bodyPr>
          <a:lstStyle/>
          <a:p>
            <a:pPr marL="0" indent="0" algn="ctr">
              <a:lnSpc>
                <a:spcPct val="110000"/>
              </a:lnSpc>
              <a:buNone/>
            </a:pPr>
            <a:r>
              <a:rPr lang="nl-NL" sz="2400" dirty="0">
                <a:solidFill>
                  <a:schemeClr val="tx1"/>
                </a:solidFill>
              </a:rPr>
              <a:t>Departement Landbouw &amp; Visserij: </a:t>
            </a:r>
          </a:p>
          <a:p>
            <a:pPr marL="0" indent="0" algn="ctr">
              <a:lnSpc>
                <a:spcPct val="110000"/>
              </a:lnSpc>
              <a:buNone/>
            </a:pPr>
            <a:r>
              <a:rPr lang="nl-NL" sz="2400" dirty="0">
                <a:solidFill>
                  <a:schemeClr val="tx1"/>
                </a:solidFill>
              </a:rPr>
              <a:t>“De paardensector in Vlaanderen – cijfers 2020’ </a:t>
            </a:r>
            <a:endParaRPr lang="nl-NL" sz="2000" dirty="0">
              <a:solidFill>
                <a:schemeClr val="tx1"/>
              </a:solidFill>
            </a:endParaRPr>
          </a:p>
          <a:p>
            <a:pPr marL="0" indent="0" algn="ctr">
              <a:lnSpc>
                <a:spcPct val="110000"/>
              </a:lnSpc>
              <a:buNone/>
            </a:pPr>
            <a:r>
              <a:rPr lang="nl-NL" sz="1800" b="0" dirty="0">
                <a:solidFill>
                  <a:schemeClr val="tx1"/>
                </a:solidFill>
                <a:hlinkClick r:id="rId2">
                  <a:extLst>
                    <a:ext uri="{A12FA001-AC4F-418D-AE19-62706E023703}">
                      <ahyp:hlinkClr xmlns:ahyp="http://schemas.microsoft.com/office/drawing/2018/hyperlinkcolor" val="tx"/>
                    </a:ext>
                  </a:extLst>
                </a:hlinkClick>
              </a:rPr>
              <a:t>De paardensector in Vlaanderen | Vlaanderen.be</a:t>
            </a:r>
            <a:endParaRPr lang="nl-NL" sz="1800" b="0" dirty="0">
              <a:solidFill>
                <a:schemeClr val="tx1"/>
              </a:solidFill>
            </a:endParaRPr>
          </a:p>
          <a:p>
            <a:pPr marL="0" indent="0">
              <a:lnSpc>
                <a:spcPct val="110000"/>
              </a:lnSpc>
              <a:buNone/>
            </a:pPr>
            <a:r>
              <a:rPr lang="nl-NL" sz="2000" b="0" dirty="0">
                <a:solidFill>
                  <a:schemeClr val="tx1"/>
                </a:solidFill>
              </a:rPr>
              <a:t> </a:t>
            </a:r>
          </a:p>
          <a:p>
            <a:pPr>
              <a:lnSpc>
                <a:spcPct val="110000"/>
              </a:lnSpc>
              <a:buFontTx/>
              <a:buChar char="-"/>
            </a:pPr>
            <a:r>
              <a:rPr lang="nl-NL" sz="2000" dirty="0">
                <a:solidFill>
                  <a:schemeClr val="tx1"/>
                </a:solidFill>
              </a:rPr>
              <a:t>108 erkende centra voor voortplanting</a:t>
            </a:r>
            <a:r>
              <a:rPr lang="nl-NL" sz="2000" b="0" dirty="0">
                <a:solidFill>
                  <a:schemeClr val="tx1"/>
                </a:solidFill>
              </a:rPr>
              <a:t>: omzet 21 miljoen </a:t>
            </a:r>
            <a:r>
              <a:rPr lang="nl-BE" sz="2000" b="0" dirty="0">
                <a:solidFill>
                  <a:schemeClr val="tx1"/>
                </a:solidFill>
              </a:rPr>
              <a:t>€</a:t>
            </a:r>
            <a:r>
              <a:rPr lang="nl-NL" sz="2000" b="0" dirty="0">
                <a:solidFill>
                  <a:schemeClr val="tx1"/>
                </a:solidFill>
              </a:rPr>
              <a:t>; 100 FTE tewerkgesteld</a:t>
            </a:r>
            <a:r>
              <a:rPr lang="nl-NL" sz="2000" dirty="0">
                <a:solidFill>
                  <a:schemeClr val="tx1"/>
                </a:solidFill>
              </a:rPr>
              <a:t>. </a:t>
            </a:r>
            <a:endParaRPr lang="nl-NL" sz="2000" b="0" dirty="0">
              <a:solidFill>
                <a:schemeClr val="tx1"/>
              </a:solidFill>
            </a:endParaRPr>
          </a:p>
          <a:p>
            <a:pPr marL="0" indent="0">
              <a:lnSpc>
                <a:spcPct val="110000"/>
              </a:lnSpc>
              <a:buNone/>
            </a:pPr>
            <a:r>
              <a:rPr lang="nl-NL" sz="2000" b="0" dirty="0">
                <a:solidFill>
                  <a:schemeClr val="tx1"/>
                </a:solidFill>
              </a:rPr>
              <a:t>-  </a:t>
            </a:r>
            <a:r>
              <a:rPr lang="nl-NL" sz="2000" dirty="0">
                <a:solidFill>
                  <a:schemeClr val="tx1"/>
                </a:solidFill>
              </a:rPr>
              <a:t>Export</a:t>
            </a:r>
            <a:r>
              <a:rPr lang="nl-NL" sz="2000" b="0" dirty="0">
                <a:solidFill>
                  <a:schemeClr val="tx1"/>
                </a:solidFill>
              </a:rPr>
              <a:t>:</a:t>
            </a:r>
          </a:p>
          <a:p>
            <a:pPr marL="0" lvl="1" indent="0">
              <a:lnSpc>
                <a:spcPct val="110000"/>
              </a:lnSpc>
              <a:spcBef>
                <a:spcPts val="750"/>
              </a:spcBef>
              <a:buNone/>
            </a:pPr>
            <a:r>
              <a:rPr lang="nl-NL" sz="2000" dirty="0">
                <a:solidFill>
                  <a:schemeClr val="tx1"/>
                </a:solidFill>
              </a:rPr>
              <a:t>          -  </a:t>
            </a:r>
            <a:r>
              <a:rPr lang="nl-NL" sz="2000" i="1" dirty="0" err="1">
                <a:solidFill>
                  <a:schemeClr val="tx1"/>
                </a:solidFill>
              </a:rPr>
              <a:t>Eurostat</a:t>
            </a:r>
            <a:r>
              <a:rPr lang="nl-NL" sz="2000" dirty="0">
                <a:solidFill>
                  <a:schemeClr val="tx1"/>
                </a:solidFill>
              </a:rPr>
              <a:t>: 3.500 levende paarden ter waarde van 65 miljoen </a:t>
            </a:r>
            <a:r>
              <a:rPr lang="nl-BE" sz="2000" b="0" dirty="0">
                <a:solidFill>
                  <a:schemeClr val="tx1"/>
                </a:solidFill>
              </a:rPr>
              <a:t>€</a:t>
            </a:r>
            <a:r>
              <a:rPr lang="nl-NL" sz="2000" dirty="0">
                <a:solidFill>
                  <a:schemeClr val="tx1"/>
                </a:solidFill>
              </a:rPr>
              <a:t>.</a:t>
            </a:r>
          </a:p>
          <a:p>
            <a:pPr marL="0" lvl="1" indent="0">
              <a:lnSpc>
                <a:spcPct val="110000"/>
              </a:lnSpc>
              <a:spcBef>
                <a:spcPts val="750"/>
              </a:spcBef>
              <a:buNone/>
            </a:pPr>
            <a:r>
              <a:rPr lang="nl-NL" sz="2000" dirty="0">
                <a:solidFill>
                  <a:schemeClr val="tx1"/>
                </a:solidFill>
              </a:rPr>
              <a:t>          -  </a:t>
            </a:r>
            <a:r>
              <a:rPr lang="nl-NL" sz="2000" i="1" dirty="0">
                <a:solidFill>
                  <a:schemeClr val="tx1"/>
                </a:solidFill>
              </a:rPr>
              <a:t>Belangrijkste afzetlanden</a:t>
            </a:r>
            <a:r>
              <a:rPr lang="nl-NL" sz="2000" dirty="0">
                <a:solidFill>
                  <a:schemeClr val="tx1"/>
                </a:solidFill>
              </a:rPr>
              <a:t>: Frankrijk, Ierland, Duitsland &amp; Italië.</a:t>
            </a:r>
          </a:p>
          <a:p>
            <a:pPr marL="0" indent="0">
              <a:buNone/>
            </a:pPr>
            <a:r>
              <a:rPr lang="nl-NL" sz="2000" b="0" dirty="0">
                <a:solidFill>
                  <a:schemeClr val="tx1"/>
                </a:solidFill>
              </a:rPr>
              <a:t> </a:t>
            </a:r>
          </a:p>
          <a:p>
            <a:endParaRPr lang="nl-BE" sz="1000" dirty="0">
              <a:solidFill>
                <a:schemeClr val="tx1"/>
              </a:solidFill>
            </a:endParaRPr>
          </a:p>
        </p:txBody>
      </p:sp>
      <p:sp>
        <p:nvSpPr>
          <p:cNvPr id="5" name="Tijdelijke aanduiding voor voettekst 4">
            <a:extLst>
              <a:ext uri="{FF2B5EF4-FFF2-40B4-BE49-F238E27FC236}">
                <a16:creationId xmlns:a16="http://schemas.microsoft.com/office/drawing/2014/main" id="{CDBCA59A-5FF4-0EDB-0524-C89ADA63226F}"/>
              </a:ext>
            </a:extLst>
          </p:cNvPr>
          <p:cNvSpPr>
            <a:spLocks noGrp="1"/>
          </p:cNvSpPr>
          <p:nvPr>
            <p:ph type="ftr" sz="quarter" idx="11"/>
          </p:nvPr>
        </p:nvSpPr>
        <p:spPr/>
        <p:txBody>
          <a:bodyPr/>
          <a:lstStyle/>
          <a:p>
            <a:r>
              <a:rPr lang="nl-BE"/>
              <a:t>Paarden in Vlaanderen</a:t>
            </a:r>
            <a:endParaRPr lang="nl-BE" dirty="0"/>
          </a:p>
        </p:txBody>
      </p:sp>
      <p:sp>
        <p:nvSpPr>
          <p:cNvPr id="6" name="Tijdelijke aanduiding voor dianummer 5">
            <a:extLst>
              <a:ext uri="{FF2B5EF4-FFF2-40B4-BE49-F238E27FC236}">
                <a16:creationId xmlns:a16="http://schemas.microsoft.com/office/drawing/2014/main" id="{7EAC9A05-545A-D6D6-FDE8-DF4EE93595EC}"/>
              </a:ext>
            </a:extLst>
          </p:cNvPr>
          <p:cNvSpPr>
            <a:spLocks noGrp="1"/>
          </p:cNvSpPr>
          <p:nvPr>
            <p:ph type="sldNum" sz="quarter" idx="12"/>
          </p:nvPr>
        </p:nvSpPr>
        <p:spPr/>
        <p:txBody>
          <a:bodyPr/>
          <a:lstStyle/>
          <a:p>
            <a:fld id="{A2A07089-61DB-40D0-A4F6-5175B0242D68}" type="slidenum">
              <a:rPr lang="nl-BE" smtClean="0"/>
              <a:pPr/>
              <a:t>18</a:t>
            </a:fld>
            <a:endParaRPr lang="nl-BE" dirty="0"/>
          </a:p>
        </p:txBody>
      </p:sp>
    </p:spTree>
    <p:extLst>
      <p:ext uri="{BB962C8B-B14F-4D97-AF65-F5344CB8AC3E}">
        <p14:creationId xmlns:p14="http://schemas.microsoft.com/office/powerpoint/2010/main" val="36537027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Economisch belang in Europees perspectief</a:t>
            </a:r>
          </a:p>
        </p:txBody>
      </p:sp>
      <p:sp>
        <p:nvSpPr>
          <p:cNvPr id="3" name="Tijdelijke aanduiding voor inhoud 2"/>
          <p:cNvSpPr>
            <a:spLocks noGrp="1"/>
          </p:cNvSpPr>
          <p:nvPr>
            <p:ph idx="1"/>
          </p:nvPr>
        </p:nvSpPr>
        <p:spPr>
          <a:xfrm>
            <a:off x="766279" y="1609868"/>
            <a:ext cx="10935985" cy="4554626"/>
          </a:xfrm>
        </p:spPr>
        <p:txBody>
          <a:bodyPr>
            <a:normAutofit fontScale="92500" lnSpcReduction="10000"/>
          </a:bodyPr>
          <a:lstStyle/>
          <a:p>
            <a:endParaRPr lang="nl-BE" b="0" dirty="0">
              <a:solidFill>
                <a:schemeClr val="tx1"/>
              </a:solidFill>
            </a:endParaRPr>
          </a:p>
          <a:p>
            <a:pPr marL="0" indent="0">
              <a:buNone/>
            </a:pPr>
            <a:r>
              <a:rPr lang="nl-BE" dirty="0">
                <a:solidFill>
                  <a:schemeClr val="tx1"/>
                </a:solidFill>
              </a:rPr>
              <a:t>Resolutie EU Parlement verantwoordelijk eigenaarschap &amp; verantwoordelijke verzorging van </a:t>
            </a:r>
            <a:r>
              <a:rPr lang="nl-BE" dirty="0" err="1">
                <a:solidFill>
                  <a:schemeClr val="tx1"/>
                </a:solidFill>
              </a:rPr>
              <a:t>paardachtigen</a:t>
            </a:r>
            <a:r>
              <a:rPr lang="nl-BE" dirty="0">
                <a:solidFill>
                  <a:schemeClr val="tx1"/>
                </a:solidFill>
              </a:rPr>
              <a:t> (2016/2078):</a:t>
            </a:r>
          </a:p>
          <a:p>
            <a:endParaRPr lang="nl-BE" b="0" dirty="0">
              <a:solidFill>
                <a:schemeClr val="tx1"/>
              </a:solidFill>
            </a:endParaRPr>
          </a:p>
          <a:p>
            <a:pPr lvl="1"/>
            <a:r>
              <a:rPr lang="nl-BE" sz="1900" b="0" dirty="0">
                <a:solidFill>
                  <a:schemeClr val="tx1"/>
                </a:solidFill>
              </a:rPr>
              <a:t>Goedgekeurd met </a:t>
            </a:r>
            <a:r>
              <a:rPr lang="nl-BE" sz="1900" b="1" dirty="0">
                <a:solidFill>
                  <a:schemeClr val="tx1"/>
                </a:solidFill>
              </a:rPr>
              <a:t>656 op 696 </a:t>
            </a:r>
            <a:r>
              <a:rPr lang="nl-BE" sz="1900" b="0" dirty="0">
                <a:solidFill>
                  <a:schemeClr val="tx1"/>
                </a:solidFill>
              </a:rPr>
              <a:t>stemmen</a:t>
            </a:r>
          </a:p>
          <a:p>
            <a:pPr marL="342900" lvl="1" indent="0">
              <a:buNone/>
            </a:pPr>
            <a:endParaRPr lang="nl-BE" sz="1900" b="0" dirty="0">
              <a:solidFill>
                <a:schemeClr val="tx1"/>
              </a:solidFill>
            </a:endParaRPr>
          </a:p>
          <a:p>
            <a:pPr lvl="1"/>
            <a:r>
              <a:rPr lang="nl-BE" sz="1900" dirty="0">
                <a:solidFill>
                  <a:schemeClr val="tx1"/>
                </a:solidFill>
              </a:rPr>
              <a:t>Paarden</a:t>
            </a:r>
            <a:r>
              <a:rPr lang="nl-BE" sz="1900" b="0" dirty="0">
                <a:solidFill>
                  <a:schemeClr val="tx1"/>
                </a:solidFill>
              </a:rPr>
              <a:t>sector in EU meer dan </a:t>
            </a:r>
            <a:r>
              <a:rPr lang="nl-BE" sz="1900" b="1" dirty="0">
                <a:solidFill>
                  <a:schemeClr val="tx1"/>
                </a:solidFill>
              </a:rPr>
              <a:t>100 miljard € </a:t>
            </a:r>
            <a:r>
              <a:rPr lang="nl-BE" sz="1900" dirty="0">
                <a:solidFill>
                  <a:schemeClr val="tx1"/>
                </a:solidFill>
              </a:rPr>
              <a:t>omzet/jaar </a:t>
            </a:r>
            <a:r>
              <a:rPr lang="nl-BE" sz="1900" b="0" dirty="0">
                <a:solidFill>
                  <a:schemeClr val="tx1"/>
                </a:solidFill>
              </a:rPr>
              <a:t>(incl. rensector &amp; </a:t>
            </a:r>
            <a:r>
              <a:rPr lang="nl-BE" sz="1900" b="0" dirty="0" err="1">
                <a:solidFill>
                  <a:schemeClr val="tx1"/>
                </a:solidFill>
              </a:rPr>
              <a:t>wedden-schappen</a:t>
            </a:r>
            <a:r>
              <a:rPr lang="nl-BE" sz="1900" b="0" dirty="0">
                <a:solidFill>
                  <a:schemeClr val="tx1"/>
                </a:solidFill>
              </a:rPr>
              <a:t>)</a:t>
            </a:r>
            <a:endParaRPr lang="nl-BE" sz="1900" dirty="0">
              <a:solidFill>
                <a:schemeClr val="tx1"/>
              </a:solidFill>
            </a:endParaRPr>
          </a:p>
          <a:p>
            <a:pPr lvl="2"/>
            <a:r>
              <a:rPr lang="nl-BE" sz="1900" dirty="0">
                <a:solidFill>
                  <a:schemeClr val="tx1"/>
                </a:solidFill>
              </a:rPr>
              <a:t>België </a:t>
            </a:r>
            <a:r>
              <a:rPr lang="nl-BE" sz="1900" b="1" dirty="0">
                <a:solidFill>
                  <a:schemeClr val="tx1"/>
                </a:solidFill>
              </a:rPr>
              <a:t>3.3 miljard</a:t>
            </a:r>
            <a:r>
              <a:rPr lang="nl-BE" sz="3000" b="1" dirty="0">
                <a:solidFill>
                  <a:schemeClr val="tx1"/>
                </a:solidFill>
              </a:rPr>
              <a:t> </a:t>
            </a:r>
            <a:r>
              <a:rPr lang="nl-BE" sz="2200" b="1" dirty="0">
                <a:solidFill>
                  <a:schemeClr val="tx1"/>
                </a:solidFill>
              </a:rPr>
              <a:t>€</a:t>
            </a:r>
            <a:r>
              <a:rPr lang="nl-BE" sz="1900" b="1" dirty="0">
                <a:solidFill>
                  <a:schemeClr val="tx1"/>
                </a:solidFill>
              </a:rPr>
              <a:t> </a:t>
            </a:r>
            <a:r>
              <a:rPr lang="nl-BE" sz="1900" dirty="0">
                <a:solidFill>
                  <a:schemeClr val="tx1"/>
                </a:solidFill>
              </a:rPr>
              <a:t>omzet/jaar </a:t>
            </a:r>
          </a:p>
          <a:p>
            <a:pPr lvl="1"/>
            <a:endParaRPr lang="nl-BE" sz="1900" dirty="0">
              <a:solidFill>
                <a:schemeClr val="tx1"/>
              </a:solidFill>
            </a:endParaRPr>
          </a:p>
          <a:p>
            <a:pPr lvl="1"/>
            <a:r>
              <a:rPr lang="nl-BE" sz="1900" b="1" dirty="0">
                <a:solidFill>
                  <a:schemeClr val="tx1"/>
                </a:solidFill>
              </a:rPr>
              <a:t>7 miljoen </a:t>
            </a:r>
            <a:r>
              <a:rPr lang="nl-BE" sz="1900" b="0" dirty="0" err="1">
                <a:solidFill>
                  <a:schemeClr val="tx1"/>
                </a:solidFill>
              </a:rPr>
              <a:t>paardachtigen</a:t>
            </a:r>
            <a:r>
              <a:rPr lang="nl-BE" sz="1900" b="0" dirty="0">
                <a:solidFill>
                  <a:schemeClr val="tx1"/>
                </a:solidFill>
              </a:rPr>
              <a:t> in EU op minstens </a:t>
            </a:r>
            <a:r>
              <a:rPr lang="nl-BE" sz="1900" b="1" dirty="0">
                <a:solidFill>
                  <a:schemeClr val="tx1"/>
                </a:solidFill>
              </a:rPr>
              <a:t>2,6 miljoen </a:t>
            </a:r>
            <a:r>
              <a:rPr lang="nl-BE" sz="1900" dirty="0">
                <a:solidFill>
                  <a:schemeClr val="tx1"/>
                </a:solidFill>
              </a:rPr>
              <a:t>hectare land</a:t>
            </a:r>
          </a:p>
          <a:p>
            <a:pPr marL="342900" lvl="1" indent="0">
              <a:buNone/>
            </a:pPr>
            <a:endParaRPr lang="nl-BE" sz="1900" dirty="0">
              <a:solidFill>
                <a:schemeClr val="tx1"/>
              </a:solidFill>
            </a:endParaRPr>
          </a:p>
          <a:p>
            <a:pPr lvl="1"/>
            <a:r>
              <a:rPr lang="nl-BE" sz="1900" b="0" dirty="0">
                <a:solidFill>
                  <a:schemeClr val="tx1"/>
                </a:solidFill>
              </a:rPr>
              <a:t>&gt; </a:t>
            </a:r>
            <a:r>
              <a:rPr lang="nl-BE" sz="1900" b="1" dirty="0">
                <a:solidFill>
                  <a:schemeClr val="tx1"/>
                </a:solidFill>
              </a:rPr>
              <a:t>900.000 banen </a:t>
            </a:r>
            <a:r>
              <a:rPr lang="nl-BE" sz="1900" b="0" dirty="0">
                <a:solidFill>
                  <a:schemeClr val="tx1"/>
                </a:solidFill>
              </a:rPr>
              <a:t>afhankelijk van paardensportindustrie in EU</a:t>
            </a:r>
          </a:p>
          <a:p>
            <a:pPr marL="342900" lvl="1" indent="0">
              <a:buNone/>
            </a:pPr>
            <a:endParaRPr lang="nl-BE" sz="1900" dirty="0">
              <a:solidFill>
                <a:schemeClr val="tx1"/>
              </a:solidFill>
            </a:endParaRPr>
          </a:p>
          <a:p>
            <a:pPr lvl="1"/>
            <a:r>
              <a:rPr lang="nl-BE" sz="1900" b="0" dirty="0">
                <a:solidFill>
                  <a:schemeClr val="tx1"/>
                </a:solidFill>
              </a:rPr>
              <a:t>België met </a:t>
            </a:r>
            <a:r>
              <a:rPr lang="nl-BE" sz="1900" b="1" dirty="0">
                <a:solidFill>
                  <a:schemeClr val="tx1"/>
                </a:solidFill>
              </a:rPr>
              <a:t>0,046</a:t>
            </a:r>
            <a:r>
              <a:rPr lang="nl-BE" sz="1900" b="0" dirty="0">
                <a:solidFill>
                  <a:schemeClr val="tx1"/>
                </a:solidFill>
              </a:rPr>
              <a:t> hoogste dichtheid “paard per capita”  in EU</a:t>
            </a:r>
          </a:p>
        </p:txBody>
      </p:sp>
      <p:sp>
        <p:nvSpPr>
          <p:cNvPr id="5" name="Tijdelijke aanduiding voor voettekst 4"/>
          <p:cNvSpPr>
            <a:spLocks noGrp="1"/>
          </p:cNvSpPr>
          <p:nvPr>
            <p:ph type="ftr" sz="quarter" idx="11"/>
          </p:nvPr>
        </p:nvSpPr>
        <p:spPr/>
        <p:txBody>
          <a:bodyPr/>
          <a:lstStyle/>
          <a:p>
            <a:r>
              <a:rPr lang="nl-BE"/>
              <a:t>Paarden in Vlaanderen</a:t>
            </a:r>
            <a:endParaRPr lang="nl-BE" dirty="0"/>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19</a:t>
            </a:fld>
            <a:endParaRPr lang="nl-BE" dirty="0"/>
          </a:p>
        </p:txBody>
      </p:sp>
      <p:pic>
        <p:nvPicPr>
          <p:cNvPr id="1026" name="Picture 2" descr="http://www.europarl.europa.eu/img/struct/functional/arrow_title_do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9024" y="1069312"/>
            <a:ext cx="76200" cy="13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0277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a:t>PaardenPunt</a:t>
            </a:r>
            <a:r>
              <a:rPr lang="nl-BE" dirty="0"/>
              <a:t> Vlaanderen – koepel van de Vlaamse Paardensector</a:t>
            </a:r>
          </a:p>
        </p:txBody>
      </p:sp>
      <p:sp>
        <p:nvSpPr>
          <p:cNvPr id="3" name="Tijdelijke aanduiding voor inhoud 2"/>
          <p:cNvSpPr>
            <a:spLocks noGrp="1"/>
          </p:cNvSpPr>
          <p:nvPr>
            <p:ph idx="1"/>
          </p:nvPr>
        </p:nvSpPr>
        <p:spPr>
          <a:xfrm>
            <a:off x="344424" y="1690690"/>
            <a:ext cx="10515600" cy="4351338"/>
          </a:xfrm>
        </p:spPr>
        <p:txBody>
          <a:bodyPr>
            <a:normAutofit/>
          </a:bodyPr>
          <a:lstStyle/>
          <a:p>
            <a:r>
              <a:rPr lang="nl-BE" dirty="0">
                <a:solidFill>
                  <a:schemeClr val="tx1"/>
                </a:solidFill>
              </a:rPr>
              <a:t>Drie </a:t>
            </a:r>
            <a:r>
              <a:rPr lang="nl-BE" dirty="0" err="1">
                <a:solidFill>
                  <a:schemeClr val="tx1"/>
                </a:solidFill>
              </a:rPr>
              <a:t>subsectoren</a:t>
            </a:r>
            <a:endParaRPr lang="nl-BE" dirty="0">
              <a:solidFill>
                <a:schemeClr val="tx1"/>
              </a:solidFill>
            </a:endParaRPr>
          </a:p>
          <a:p>
            <a:pPr lvl="1"/>
            <a:endParaRPr lang="nl-BE" sz="2000" dirty="0">
              <a:solidFill>
                <a:schemeClr val="tx1"/>
              </a:solidFill>
            </a:endParaRPr>
          </a:p>
          <a:p>
            <a:pPr lvl="1"/>
            <a:r>
              <a:rPr lang="nl-BE" sz="2000" dirty="0">
                <a:solidFill>
                  <a:schemeClr val="tx1"/>
                </a:solidFill>
              </a:rPr>
              <a:t>Fokkerij: 23 fokverenigingen</a:t>
            </a:r>
          </a:p>
          <a:p>
            <a:pPr lvl="1"/>
            <a:r>
              <a:rPr lang="nl-BE" sz="2000" dirty="0">
                <a:solidFill>
                  <a:schemeClr val="tx1"/>
                </a:solidFill>
              </a:rPr>
              <a:t>Sport &amp; recreatie: VFP, LRV &amp; Paardensport Vlaanderen, &gt; 50.000 leden</a:t>
            </a:r>
          </a:p>
          <a:p>
            <a:pPr lvl="1"/>
            <a:r>
              <a:rPr lang="nl-BE" sz="2000" dirty="0">
                <a:solidFill>
                  <a:schemeClr val="tx1"/>
                </a:solidFill>
              </a:rPr>
              <a:t>Beroepen &amp; opleidingen: 17 opleidings- en beroepsorganisaties</a:t>
            </a:r>
          </a:p>
          <a:p>
            <a:pPr lvl="2"/>
            <a:endParaRPr lang="nl-BE" dirty="0">
              <a:solidFill>
                <a:schemeClr val="tx1"/>
              </a:solidFill>
            </a:endParaRPr>
          </a:p>
          <a:p>
            <a:pPr lvl="2"/>
            <a:endParaRPr lang="nl-BE" dirty="0">
              <a:solidFill>
                <a:schemeClr val="tx1"/>
              </a:solidFill>
            </a:endParaRPr>
          </a:p>
          <a:p>
            <a:pPr lvl="2"/>
            <a:endParaRPr lang="nl-BE" dirty="0">
              <a:solidFill>
                <a:schemeClr val="tx1"/>
              </a:solidFill>
            </a:endParaRPr>
          </a:p>
          <a:p>
            <a:r>
              <a:rPr lang="nl-BE" dirty="0">
                <a:solidFill>
                  <a:schemeClr val="tx1"/>
                </a:solidFill>
              </a:rPr>
              <a:t>Aanspreekpunt voor sector &amp; overheid</a:t>
            </a:r>
          </a:p>
          <a:p>
            <a:pPr marL="0" indent="0">
              <a:buNone/>
            </a:pPr>
            <a:endParaRPr lang="nl-BE" dirty="0">
              <a:solidFill>
                <a:schemeClr val="tx1"/>
              </a:solidFill>
            </a:endParaRPr>
          </a:p>
          <a:p>
            <a:pPr lvl="1"/>
            <a:r>
              <a:rPr lang="nl-BE" sz="2000" dirty="0">
                <a:solidFill>
                  <a:schemeClr val="tx1"/>
                </a:solidFill>
              </a:rPr>
              <a:t>Advies</a:t>
            </a:r>
          </a:p>
          <a:p>
            <a:pPr lvl="1"/>
            <a:r>
              <a:rPr lang="nl-BE" sz="2000" dirty="0">
                <a:solidFill>
                  <a:schemeClr val="tx1"/>
                </a:solidFill>
              </a:rPr>
              <a:t>Antwoord op vragen</a:t>
            </a:r>
          </a:p>
          <a:p>
            <a:pPr marL="342900" lvl="1" indent="0">
              <a:buNone/>
            </a:pPr>
            <a:endParaRPr lang="nl-BE" dirty="0">
              <a:solidFill>
                <a:schemeClr val="tx1"/>
              </a:solidFill>
            </a:endParaRPr>
          </a:p>
          <a:p>
            <a:pPr lvl="3"/>
            <a:endParaRPr lang="nl-BE" dirty="0">
              <a:solidFill>
                <a:schemeClr val="tx1"/>
              </a:solidFill>
            </a:endParaRPr>
          </a:p>
        </p:txBody>
      </p:sp>
      <p:sp>
        <p:nvSpPr>
          <p:cNvPr id="5" name="Tijdelijke aanduiding voor voettekst 4"/>
          <p:cNvSpPr>
            <a:spLocks noGrp="1"/>
          </p:cNvSpPr>
          <p:nvPr>
            <p:ph type="ftr" sz="quarter" idx="11"/>
          </p:nvPr>
        </p:nvSpPr>
        <p:spPr/>
        <p:txBody>
          <a:bodyPr/>
          <a:lstStyle/>
          <a:p>
            <a:r>
              <a:rPr lang="nl-BE" dirty="0"/>
              <a:t>Paarden in Vlaanderen</a:t>
            </a:r>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2</a:t>
            </a:fld>
            <a:endParaRPr lang="nl-BE" dirty="0"/>
          </a:p>
        </p:txBody>
      </p:sp>
      <p:pic>
        <p:nvPicPr>
          <p:cNvPr id="7" name="Afbeelding 6"/>
          <p:cNvPicPr>
            <a:picLocks noChangeAspect="1"/>
          </p:cNvPicPr>
          <p:nvPr/>
        </p:nvPicPr>
        <p:blipFill rotWithShape="1">
          <a:blip r:embed="rId2">
            <a:extLst>
              <a:ext uri="{28A0092B-C50C-407E-A947-70E740481C1C}">
                <a14:useLocalDpi xmlns:a14="http://schemas.microsoft.com/office/drawing/2010/main" val="0"/>
              </a:ext>
            </a:extLst>
          </a:blip>
          <a:srcRect l="17340" r="16436"/>
          <a:stretch/>
        </p:blipFill>
        <p:spPr>
          <a:xfrm>
            <a:off x="9685064" y="920306"/>
            <a:ext cx="1262509" cy="2127052"/>
          </a:xfrm>
          <a:prstGeom prst="rect">
            <a:avLst/>
          </a:prstGeom>
        </p:spPr>
      </p:pic>
      <p:pic>
        <p:nvPicPr>
          <p:cNvPr id="8" name="Afbeelding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0238" y="3175735"/>
            <a:ext cx="2358955" cy="1185768"/>
          </a:xfrm>
          <a:prstGeom prst="rect">
            <a:avLst/>
          </a:prstGeom>
        </p:spPr>
      </p:pic>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8390" y="4508822"/>
            <a:ext cx="1878396" cy="1835819"/>
          </a:xfrm>
          <a:prstGeom prst="rect">
            <a:avLst/>
          </a:prstGeom>
        </p:spPr>
      </p:pic>
    </p:spTree>
    <p:extLst>
      <p:ext uri="{BB962C8B-B14F-4D97-AF65-F5344CB8AC3E}">
        <p14:creationId xmlns:p14="http://schemas.microsoft.com/office/powerpoint/2010/main" val="42191271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60840"/>
            <a:ext cx="10515600" cy="977290"/>
          </a:xfrm>
        </p:spPr>
        <p:txBody>
          <a:bodyPr/>
          <a:lstStyle/>
          <a:p>
            <a:r>
              <a:rPr lang="nl-BE" dirty="0"/>
              <a:t>Een belangrijk exportproduct</a:t>
            </a:r>
          </a:p>
        </p:txBody>
      </p:sp>
      <p:sp>
        <p:nvSpPr>
          <p:cNvPr id="3" name="Tijdelijke aanduiding voor inhoud 2"/>
          <p:cNvSpPr>
            <a:spLocks noGrp="1"/>
          </p:cNvSpPr>
          <p:nvPr>
            <p:ph idx="1"/>
          </p:nvPr>
        </p:nvSpPr>
        <p:spPr>
          <a:xfrm>
            <a:off x="838200" y="1235413"/>
            <a:ext cx="10515600" cy="4941550"/>
          </a:xfrm>
        </p:spPr>
        <p:txBody>
          <a:bodyPr>
            <a:normAutofit fontScale="85000" lnSpcReduction="20000"/>
          </a:bodyPr>
          <a:lstStyle/>
          <a:p>
            <a:r>
              <a:rPr lang="nl-BE" dirty="0">
                <a:solidFill>
                  <a:schemeClr val="tx1"/>
                </a:solidFill>
              </a:rPr>
              <a:t>Export  2014: </a:t>
            </a:r>
            <a:r>
              <a:rPr lang="nl-BE" b="0" dirty="0">
                <a:solidFill>
                  <a:schemeClr val="tx1"/>
                </a:solidFill>
              </a:rPr>
              <a:t>4.276 paarden ter waarde van 85 miljoen €, hetzij gemiddeld </a:t>
            </a:r>
          </a:p>
          <a:p>
            <a:pPr marL="0" indent="0">
              <a:buNone/>
            </a:pPr>
            <a:r>
              <a:rPr lang="nl-BE" b="0" dirty="0">
                <a:solidFill>
                  <a:schemeClr val="tx1"/>
                </a:solidFill>
              </a:rPr>
              <a:t>   20.000 €/paard</a:t>
            </a:r>
          </a:p>
          <a:p>
            <a:endParaRPr lang="nl-BE" dirty="0">
              <a:solidFill>
                <a:schemeClr val="tx1"/>
              </a:solidFill>
            </a:endParaRPr>
          </a:p>
          <a:p>
            <a:r>
              <a:rPr lang="nl-BE" dirty="0">
                <a:solidFill>
                  <a:schemeClr val="tx1"/>
                </a:solidFill>
              </a:rPr>
              <a:t>Stijgende export paarden als levende gebruiksdieren:</a:t>
            </a:r>
          </a:p>
          <a:p>
            <a:pPr lvl="1"/>
            <a:r>
              <a:rPr lang="nl-BE" dirty="0">
                <a:solidFill>
                  <a:schemeClr val="tx1"/>
                </a:solidFill>
              </a:rPr>
              <a:t>2010: 36 miljoen </a:t>
            </a:r>
            <a:r>
              <a:rPr lang="nl-BE" b="1" dirty="0">
                <a:solidFill>
                  <a:schemeClr val="tx1"/>
                </a:solidFill>
              </a:rPr>
              <a:t>€</a:t>
            </a:r>
            <a:endParaRPr lang="nl-BE" dirty="0">
              <a:solidFill>
                <a:schemeClr val="tx1"/>
              </a:solidFill>
            </a:endParaRPr>
          </a:p>
          <a:p>
            <a:pPr lvl="1"/>
            <a:r>
              <a:rPr lang="nl-BE" dirty="0">
                <a:solidFill>
                  <a:schemeClr val="tx1"/>
                </a:solidFill>
              </a:rPr>
              <a:t>2014: 63 miljoen </a:t>
            </a:r>
            <a:r>
              <a:rPr lang="nl-BE" b="1" dirty="0">
                <a:solidFill>
                  <a:schemeClr val="tx1"/>
                </a:solidFill>
              </a:rPr>
              <a:t>€</a:t>
            </a:r>
            <a:endParaRPr lang="nl-BE" dirty="0">
              <a:solidFill>
                <a:schemeClr val="tx1"/>
              </a:solidFill>
            </a:endParaRPr>
          </a:p>
          <a:p>
            <a:pPr lvl="1"/>
            <a:r>
              <a:rPr lang="nl-BE" dirty="0">
                <a:solidFill>
                  <a:schemeClr val="tx1"/>
                </a:solidFill>
              </a:rPr>
              <a:t>2015: 65 miljoen </a:t>
            </a:r>
            <a:r>
              <a:rPr lang="nl-BE" b="1" dirty="0">
                <a:solidFill>
                  <a:schemeClr val="tx1"/>
                </a:solidFill>
              </a:rPr>
              <a:t>€</a:t>
            </a:r>
            <a:endParaRPr lang="nl-BE" dirty="0">
              <a:solidFill>
                <a:schemeClr val="tx1"/>
              </a:solidFill>
            </a:endParaRPr>
          </a:p>
          <a:p>
            <a:pPr lvl="1"/>
            <a:r>
              <a:rPr lang="nl-BE" dirty="0">
                <a:solidFill>
                  <a:schemeClr val="tx1"/>
                </a:solidFill>
              </a:rPr>
              <a:t>2020: 65 miljoen </a:t>
            </a:r>
            <a:r>
              <a:rPr lang="nl-BE" b="1" dirty="0">
                <a:solidFill>
                  <a:schemeClr val="tx1"/>
                </a:solidFill>
              </a:rPr>
              <a:t>€</a:t>
            </a:r>
            <a:endParaRPr lang="nl-BE" dirty="0">
              <a:solidFill>
                <a:schemeClr val="tx1"/>
              </a:solidFill>
            </a:endParaRPr>
          </a:p>
          <a:p>
            <a:pPr lvl="1"/>
            <a:endParaRPr lang="nl-BE" dirty="0">
              <a:solidFill>
                <a:schemeClr val="tx1"/>
              </a:solidFill>
            </a:endParaRPr>
          </a:p>
          <a:p>
            <a:r>
              <a:rPr lang="nl-BE" dirty="0">
                <a:solidFill>
                  <a:schemeClr val="tx1"/>
                </a:solidFill>
              </a:rPr>
              <a:t>Exportlanden buiten EU volgens exportwaarde:</a:t>
            </a:r>
          </a:p>
          <a:p>
            <a:pPr lvl="1"/>
            <a:r>
              <a:rPr lang="nl-BE" dirty="0">
                <a:solidFill>
                  <a:schemeClr val="tx1"/>
                </a:solidFill>
              </a:rPr>
              <a:t>Verenigde Staten</a:t>
            </a:r>
          </a:p>
          <a:p>
            <a:pPr lvl="1"/>
            <a:r>
              <a:rPr lang="nl-BE" dirty="0">
                <a:solidFill>
                  <a:schemeClr val="tx1"/>
                </a:solidFill>
              </a:rPr>
              <a:t>Japan</a:t>
            </a:r>
          </a:p>
          <a:p>
            <a:pPr lvl="1"/>
            <a:r>
              <a:rPr lang="nl-BE" dirty="0">
                <a:solidFill>
                  <a:schemeClr val="tx1"/>
                </a:solidFill>
              </a:rPr>
              <a:t>Brazilië</a:t>
            </a:r>
          </a:p>
          <a:p>
            <a:pPr lvl="1"/>
            <a:r>
              <a:rPr lang="nl-BE" dirty="0">
                <a:solidFill>
                  <a:schemeClr val="tx1"/>
                </a:solidFill>
              </a:rPr>
              <a:t>Zwitserland</a:t>
            </a:r>
          </a:p>
          <a:p>
            <a:pPr lvl="1"/>
            <a:r>
              <a:rPr lang="nl-BE" dirty="0">
                <a:solidFill>
                  <a:schemeClr val="tx1"/>
                </a:solidFill>
              </a:rPr>
              <a:t>Canada</a:t>
            </a:r>
          </a:p>
          <a:p>
            <a:pPr marL="0" indent="0">
              <a:buNone/>
            </a:pPr>
            <a:endParaRPr lang="nl-BE" dirty="0">
              <a:solidFill>
                <a:schemeClr val="tx1"/>
              </a:solidFill>
            </a:endParaRPr>
          </a:p>
          <a:p>
            <a:r>
              <a:rPr lang="nl-BE" dirty="0">
                <a:solidFill>
                  <a:schemeClr val="tx1"/>
                </a:solidFill>
              </a:rPr>
              <a:t>Particuliere handel &amp; handel binnen EU</a:t>
            </a:r>
          </a:p>
          <a:p>
            <a:endParaRPr lang="nl-BE" dirty="0">
              <a:solidFill>
                <a:schemeClr val="tx1"/>
              </a:solidFill>
            </a:endParaRPr>
          </a:p>
          <a:p>
            <a:r>
              <a:rPr lang="nl-BE" dirty="0">
                <a:solidFill>
                  <a:schemeClr val="tx1"/>
                </a:solidFill>
              </a:rPr>
              <a:t>Holland National Horse Foundation - </a:t>
            </a:r>
            <a:r>
              <a:rPr lang="nl-BE" dirty="0" err="1">
                <a:solidFill>
                  <a:schemeClr val="tx1"/>
                </a:solidFill>
              </a:rPr>
              <a:t>Belgian</a:t>
            </a:r>
            <a:r>
              <a:rPr lang="nl-BE" dirty="0">
                <a:solidFill>
                  <a:schemeClr val="tx1"/>
                </a:solidFill>
              </a:rPr>
              <a:t> </a:t>
            </a:r>
            <a:r>
              <a:rPr lang="nl-BE" dirty="0" err="1">
                <a:solidFill>
                  <a:schemeClr val="tx1"/>
                </a:solidFill>
              </a:rPr>
              <a:t>Equestrian</a:t>
            </a:r>
            <a:r>
              <a:rPr lang="nl-BE" dirty="0">
                <a:solidFill>
                  <a:schemeClr val="tx1"/>
                </a:solidFill>
              </a:rPr>
              <a:t> </a:t>
            </a:r>
            <a:r>
              <a:rPr lang="nl-BE" dirty="0" err="1">
                <a:solidFill>
                  <a:schemeClr val="tx1"/>
                </a:solidFill>
              </a:rPr>
              <a:t>Quality</a:t>
            </a:r>
            <a:r>
              <a:rPr lang="nl-BE" dirty="0">
                <a:solidFill>
                  <a:schemeClr val="tx1"/>
                </a:solidFill>
              </a:rPr>
              <a:t> (</a:t>
            </a:r>
            <a:r>
              <a:rPr lang="nl-BE" dirty="0" err="1">
                <a:solidFill>
                  <a:schemeClr val="tx1"/>
                </a:solidFill>
              </a:rPr>
              <a:t>Agoria</a:t>
            </a:r>
            <a:r>
              <a:rPr lang="nl-BE" dirty="0">
                <a:solidFill>
                  <a:schemeClr val="tx1"/>
                </a:solidFill>
              </a:rPr>
              <a:t>) – </a:t>
            </a:r>
            <a:r>
              <a:rPr lang="nl-BE" dirty="0" err="1">
                <a:solidFill>
                  <a:schemeClr val="tx1"/>
                </a:solidFill>
              </a:rPr>
              <a:t>EquisFair</a:t>
            </a:r>
            <a:r>
              <a:rPr lang="nl-BE" dirty="0">
                <a:solidFill>
                  <a:schemeClr val="tx1"/>
                </a:solidFill>
              </a:rPr>
              <a:t> (Waalse cluster)</a:t>
            </a:r>
          </a:p>
        </p:txBody>
      </p:sp>
      <p:sp>
        <p:nvSpPr>
          <p:cNvPr id="5" name="Tijdelijke aanduiding voor voettekst 4"/>
          <p:cNvSpPr>
            <a:spLocks noGrp="1"/>
          </p:cNvSpPr>
          <p:nvPr>
            <p:ph type="ftr" sz="quarter" idx="11"/>
          </p:nvPr>
        </p:nvSpPr>
        <p:spPr/>
        <p:txBody>
          <a:bodyPr/>
          <a:lstStyle/>
          <a:p>
            <a:r>
              <a:rPr lang="nl-BE" dirty="0"/>
              <a:t>Paarden in Vlaanderen</a:t>
            </a:r>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20</a:t>
            </a:fld>
            <a:endParaRPr lang="nl-BE" dirty="0"/>
          </a:p>
        </p:txBody>
      </p:sp>
    </p:spTree>
    <p:extLst>
      <p:ext uri="{BB962C8B-B14F-4D97-AF65-F5344CB8AC3E}">
        <p14:creationId xmlns:p14="http://schemas.microsoft.com/office/powerpoint/2010/main" val="6432712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9E0631-FBDD-5660-43F3-E98FFCD0A384}"/>
              </a:ext>
            </a:extLst>
          </p:cNvPr>
          <p:cNvSpPr>
            <a:spLocks noGrp="1"/>
          </p:cNvSpPr>
          <p:nvPr>
            <p:ph type="title"/>
          </p:nvPr>
        </p:nvSpPr>
        <p:spPr/>
        <p:txBody>
          <a:bodyPr/>
          <a:lstStyle/>
          <a:p>
            <a:r>
              <a:rPr lang="nl-NL" dirty="0"/>
              <a:t>Sportief belang</a:t>
            </a:r>
            <a:endParaRPr lang="nl-BE" dirty="0"/>
          </a:p>
        </p:txBody>
      </p:sp>
      <p:sp>
        <p:nvSpPr>
          <p:cNvPr id="3" name="Tijdelijke aanduiding voor tekst 2">
            <a:extLst>
              <a:ext uri="{FF2B5EF4-FFF2-40B4-BE49-F238E27FC236}">
                <a16:creationId xmlns:a16="http://schemas.microsoft.com/office/drawing/2014/main" id="{57C578AC-7CC5-0FC3-9220-A07A688A2069}"/>
              </a:ext>
            </a:extLst>
          </p:cNvPr>
          <p:cNvSpPr>
            <a:spLocks noGrp="1"/>
          </p:cNvSpPr>
          <p:nvPr>
            <p:ph type="body" idx="1"/>
          </p:nvPr>
        </p:nvSpPr>
        <p:spPr/>
        <p:txBody>
          <a:bodyPr/>
          <a:lstStyle/>
          <a:p>
            <a:r>
              <a:rPr lang="nl-NL" dirty="0">
                <a:solidFill>
                  <a:schemeClr val="tx1"/>
                </a:solidFill>
              </a:rPr>
              <a:t>Een sector waarin België wereldwijd nummer één is.</a:t>
            </a:r>
          </a:p>
          <a:p>
            <a:r>
              <a:rPr lang="nl-NL" dirty="0">
                <a:solidFill>
                  <a:schemeClr val="tx1"/>
                </a:solidFill>
              </a:rPr>
              <a:t>Paardenfokkerij in Vlaanderen is wereldtop.</a:t>
            </a:r>
            <a:endParaRPr lang="nl-BE" dirty="0">
              <a:solidFill>
                <a:schemeClr val="tx1"/>
              </a:solidFill>
            </a:endParaRPr>
          </a:p>
        </p:txBody>
      </p:sp>
    </p:spTree>
    <p:extLst>
      <p:ext uri="{BB962C8B-B14F-4D97-AF65-F5344CB8AC3E}">
        <p14:creationId xmlns:p14="http://schemas.microsoft.com/office/powerpoint/2010/main" val="12563722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Sportief succes: beste springpaarden ter wereld</a:t>
            </a:r>
          </a:p>
        </p:txBody>
      </p:sp>
      <p:sp>
        <p:nvSpPr>
          <p:cNvPr id="3" name="Tijdelijke aanduiding voor inhoud 2"/>
          <p:cNvSpPr>
            <a:spLocks noGrp="1"/>
          </p:cNvSpPr>
          <p:nvPr>
            <p:ph idx="1"/>
          </p:nvPr>
        </p:nvSpPr>
        <p:spPr>
          <a:xfrm>
            <a:off x="982494" y="2665379"/>
            <a:ext cx="10371306" cy="3511584"/>
          </a:xfrm>
        </p:spPr>
        <p:txBody>
          <a:bodyPr>
            <a:normAutofit/>
          </a:bodyPr>
          <a:lstStyle/>
          <a:p>
            <a:pPr marL="0" indent="0">
              <a:buNone/>
            </a:pPr>
            <a:endParaRPr lang="nl-BE" dirty="0"/>
          </a:p>
          <a:p>
            <a:pPr marL="0" indent="0">
              <a:buNone/>
            </a:pPr>
            <a:endParaRPr lang="nl-BE" b="0" dirty="0"/>
          </a:p>
          <a:p>
            <a:pPr marL="0" indent="0">
              <a:buNone/>
            </a:pPr>
            <a:endParaRPr lang="nl-BE" dirty="0"/>
          </a:p>
          <a:p>
            <a:pPr marL="0" indent="0">
              <a:buNone/>
            </a:pPr>
            <a:r>
              <a:rPr lang="nl-BE" dirty="0"/>
              <a:t>	</a:t>
            </a:r>
          </a:p>
        </p:txBody>
      </p:sp>
      <p:sp>
        <p:nvSpPr>
          <p:cNvPr id="5" name="Tijdelijke aanduiding voor voettekst 4"/>
          <p:cNvSpPr>
            <a:spLocks noGrp="1"/>
          </p:cNvSpPr>
          <p:nvPr>
            <p:ph type="ftr" sz="quarter" idx="11"/>
          </p:nvPr>
        </p:nvSpPr>
        <p:spPr/>
        <p:txBody>
          <a:bodyPr/>
          <a:lstStyle/>
          <a:p>
            <a:r>
              <a:rPr lang="nl-BE" dirty="0"/>
              <a:t>Paarden in Vlaanderen</a:t>
            </a:r>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22</a:t>
            </a:fld>
            <a:endParaRPr lang="nl-BE" dirty="0"/>
          </a:p>
        </p:txBody>
      </p:sp>
      <p:sp>
        <p:nvSpPr>
          <p:cNvPr id="7" name="Rechthoek 6"/>
          <p:cNvSpPr/>
          <p:nvPr/>
        </p:nvSpPr>
        <p:spPr>
          <a:xfrm>
            <a:off x="741387" y="1123535"/>
            <a:ext cx="9160847" cy="3334246"/>
          </a:xfrm>
          <a:prstGeom prst="rect">
            <a:avLst/>
          </a:prstGeom>
        </p:spPr>
        <p:txBody>
          <a:bodyPr wrap="square">
            <a:spAutoFit/>
          </a:bodyPr>
          <a:lstStyle/>
          <a:p>
            <a:pPr defTabSz="685800">
              <a:lnSpc>
                <a:spcPct val="80000"/>
              </a:lnSpc>
              <a:spcBef>
                <a:spcPts val="750"/>
              </a:spcBef>
            </a:pPr>
            <a:endParaRPr lang="nl-BE" sz="2000" dirty="0">
              <a:latin typeface="Century Gothic" panose="020B0502020202020204" pitchFamily="34" charset="0"/>
            </a:endParaRPr>
          </a:p>
          <a:p>
            <a:pPr defTabSz="685800">
              <a:lnSpc>
                <a:spcPct val="80000"/>
              </a:lnSpc>
              <a:spcBef>
                <a:spcPts val="750"/>
              </a:spcBef>
            </a:pPr>
            <a:endParaRPr lang="nl-BE" sz="2000" dirty="0">
              <a:latin typeface="Century Gothic" panose="020B0502020202020204" pitchFamily="34" charset="0"/>
            </a:endParaRPr>
          </a:p>
          <a:p>
            <a:pPr defTabSz="685800">
              <a:lnSpc>
                <a:spcPct val="80000"/>
              </a:lnSpc>
              <a:spcBef>
                <a:spcPts val="750"/>
              </a:spcBef>
            </a:pPr>
            <a:r>
              <a:rPr lang="nl-BE" sz="2000" b="1" dirty="0">
                <a:latin typeface="Century Gothic" panose="020B0502020202020204" pitchFamily="34" charset="0"/>
              </a:rPr>
              <a:t>Op internationale </a:t>
            </a:r>
            <a:r>
              <a:rPr lang="nl-BE" sz="2000" b="1" dirty="0" err="1">
                <a:latin typeface="Century Gothic" panose="020B0502020202020204" pitchFamily="34" charset="0"/>
              </a:rPr>
              <a:t>jumpings</a:t>
            </a:r>
            <a:r>
              <a:rPr lang="nl-BE" sz="2000" dirty="0">
                <a:latin typeface="Century Gothic" panose="020B0502020202020204" pitchFamily="34" charset="0"/>
              </a:rPr>
              <a:t>: </a:t>
            </a:r>
          </a:p>
          <a:p>
            <a:pPr marL="342900" indent="-342900" defTabSz="685800">
              <a:lnSpc>
                <a:spcPct val="80000"/>
              </a:lnSpc>
              <a:spcBef>
                <a:spcPts val="750"/>
              </a:spcBef>
              <a:buFont typeface="Arial" panose="020B0604020202020204" pitchFamily="34" charset="0"/>
              <a:buChar char="•"/>
            </a:pPr>
            <a:r>
              <a:rPr lang="nl-BE" sz="2000" dirty="0">
                <a:latin typeface="Century Gothic" panose="020B0502020202020204" pitchFamily="34" charset="0"/>
              </a:rPr>
              <a:t>Belgische springpaardenfokkerij = absolute wereldtop</a:t>
            </a:r>
          </a:p>
          <a:p>
            <a:pPr marL="342900" indent="-342900" defTabSz="685800">
              <a:lnSpc>
                <a:spcPct val="80000"/>
              </a:lnSpc>
              <a:spcBef>
                <a:spcPts val="750"/>
              </a:spcBef>
              <a:buFont typeface="Arial" panose="020B0604020202020204" pitchFamily="34" charset="0"/>
              <a:buChar char="•"/>
            </a:pPr>
            <a:r>
              <a:rPr lang="nl-BE" sz="2000" dirty="0">
                <a:latin typeface="Century Gothic" panose="020B0502020202020204" pitchFamily="34" charset="0"/>
              </a:rPr>
              <a:t>Ruim kwart van deelnemende paarden in België gefokt</a:t>
            </a:r>
          </a:p>
          <a:p>
            <a:pPr lvl="1" defTabSz="685800">
              <a:lnSpc>
                <a:spcPct val="80000"/>
              </a:lnSpc>
              <a:spcBef>
                <a:spcPts val="750"/>
              </a:spcBef>
            </a:pPr>
            <a:endParaRPr lang="nl-BE" sz="2000" i="1" dirty="0">
              <a:latin typeface="Century Gothic" panose="020B0502020202020204" pitchFamily="34" charset="0"/>
            </a:endParaRPr>
          </a:p>
          <a:p>
            <a:pPr lvl="1" defTabSz="685800">
              <a:lnSpc>
                <a:spcPct val="80000"/>
              </a:lnSpc>
              <a:spcBef>
                <a:spcPts val="750"/>
              </a:spcBef>
            </a:pPr>
            <a:r>
              <a:rPr lang="nl-BE" sz="2000" i="1" dirty="0">
                <a:latin typeface="Century Gothic" panose="020B0502020202020204" pitchFamily="34" charset="0"/>
              </a:rPr>
              <a:t>Bv. Olympische spelen Rio 2016</a:t>
            </a:r>
          </a:p>
          <a:p>
            <a:pPr lvl="1" defTabSz="685800">
              <a:lnSpc>
                <a:spcPct val="80000"/>
              </a:lnSpc>
              <a:spcBef>
                <a:spcPts val="750"/>
              </a:spcBef>
            </a:pPr>
            <a:r>
              <a:rPr lang="nl-BE" sz="2000" i="1" dirty="0">
                <a:latin typeface="Century Gothic" panose="020B0502020202020204" pitchFamily="34" charset="0"/>
              </a:rPr>
              <a:t>25 van 89 springpaarden Belgisch fokresultaat(14 BWP, 6 SBS &amp; 5 Z) </a:t>
            </a:r>
          </a:p>
          <a:p>
            <a:endParaRPr lang="nl-BE" dirty="0"/>
          </a:p>
          <a:p>
            <a:r>
              <a:rPr lang="nl-BE" dirty="0"/>
              <a:t>		</a:t>
            </a:r>
          </a:p>
        </p:txBody>
      </p:sp>
      <p:pic>
        <p:nvPicPr>
          <p:cNvPr id="8" name="Afbeelding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5815" y="4405933"/>
            <a:ext cx="6031989" cy="1771030"/>
          </a:xfrm>
          <a:prstGeom prst="rect">
            <a:avLst/>
          </a:prstGeom>
        </p:spPr>
      </p:pic>
    </p:spTree>
    <p:extLst>
      <p:ext uri="{BB962C8B-B14F-4D97-AF65-F5344CB8AC3E}">
        <p14:creationId xmlns:p14="http://schemas.microsoft.com/office/powerpoint/2010/main" val="39318225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7 van 12 Olympische medailles jumping Rio (2016)</a:t>
            </a:r>
          </a:p>
        </p:txBody>
      </p:sp>
      <p:sp>
        <p:nvSpPr>
          <p:cNvPr id="3" name="Tijdelijke aanduiding voor inhoud 2"/>
          <p:cNvSpPr>
            <a:spLocks noGrp="1"/>
          </p:cNvSpPr>
          <p:nvPr>
            <p:ph idx="1"/>
          </p:nvPr>
        </p:nvSpPr>
        <p:spPr>
          <a:xfrm>
            <a:off x="146511" y="1690690"/>
            <a:ext cx="10515600" cy="4351338"/>
          </a:xfrm>
        </p:spPr>
        <p:txBody>
          <a:bodyPr>
            <a:normAutofit fontScale="92500" lnSpcReduction="20000"/>
          </a:bodyPr>
          <a:lstStyle/>
          <a:p>
            <a:pPr marL="0" indent="0">
              <a:buNone/>
            </a:pPr>
            <a:r>
              <a:rPr lang="nl-BE" b="0" dirty="0">
                <a:solidFill>
                  <a:schemeClr val="tx1"/>
                </a:solidFill>
              </a:rPr>
              <a:t>	</a:t>
            </a:r>
            <a:r>
              <a:rPr lang="nl-BE" dirty="0">
                <a:solidFill>
                  <a:schemeClr val="tx1"/>
                </a:solidFill>
              </a:rPr>
              <a:t>Individueel</a:t>
            </a:r>
            <a:r>
              <a:rPr lang="nl-BE" b="0" dirty="0">
                <a:solidFill>
                  <a:schemeClr val="tx1"/>
                </a:solidFill>
              </a:rPr>
              <a:t>: </a:t>
            </a:r>
          </a:p>
          <a:p>
            <a:pPr marL="0" indent="0">
              <a:buNone/>
            </a:pPr>
            <a:r>
              <a:rPr lang="nl-BE" b="0" dirty="0">
                <a:solidFill>
                  <a:schemeClr val="tx1"/>
                </a:solidFill>
              </a:rPr>
              <a:t>		</a:t>
            </a:r>
            <a:r>
              <a:rPr lang="nl-BE" i="1" u="sng" dirty="0">
                <a:solidFill>
                  <a:schemeClr val="tx1"/>
                </a:solidFill>
              </a:rPr>
              <a:t>Zilver</a:t>
            </a:r>
            <a:r>
              <a:rPr lang="nl-BE" b="0" dirty="0">
                <a:solidFill>
                  <a:schemeClr val="tx1"/>
                </a:solidFill>
              </a:rPr>
              <a:t>: </a:t>
            </a:r>
            <a:r>
              <a:rPr lang="nl-BE" dirty="0">
                <a:solidFill>
                  <a:schemeClr val="tx1"/>
                </a:solidFill>
              </a:rPr>
              <a:t>Belgisch gefokte paard</a:t>
            </a:r>
          </a:p>
          <a:p>
            <a:pPr marL="0" indent="0">
              <a:buNone/>
            </a:pPr>
            <a:r>
              <a:rPr lang="nl-BE" b="0" dirty="0">
                <a:solidFill>
                  <a:schemeClr val="tx1"/>
                </a:solidFill>
              </a:rPr>
              <a:t>			</a:t>
            </a:r>
            <a:r>
              <a:rPr lang="nl-BE" b="0" dirty="0" err="1">
                <a:solidFill>
                  <a:schemeClr val="tx1"/>
                </a:solidFill>
              </a:rPr>
              <a:t>All</a:t>
            </a:r>
            <a:r>
              <a:rPr lang="nl-BE" b="0" dirty="0">
                <a:solidFill>
                  <a:schemeClr val="tx1"/>
                </a:solidFill>
              </a:rPr>
              <a:t> In (SBS)</a:t>
            </a:r>
          </a:p>
          <a:p>
            <a:pPr marL="0" indent="0">
              <a:buNone/>
            </a:pPr>
            <a:endParaRPr lang="nl-BE" b="0" dirty="0">
              <a:solidFill>
                <a:schemeClr val="tx1"/>
              </a:solidFill>
            </a:endParaRPr>
          </a:p>
          <a:p>
            <a:pPr marL="0" indent="0">
              <a:buNone/>
            </a:pPr>
            <a:r>
              <a:rPr lang="nl-BE" b="0" dirty="0">
                <a:solidFill>
                  <a:schemeClr val="tx1"/>
                </a:solidFill>
              </a:rPr>
              <a:t>	</a:t>
            </a:r>
            <a:r>
              <a:rPr lang="nl-BE" dirty="0">
                <a:solidFill>
                  <a:schemeClr val="tx1"/>
                </a:solidFill>
              </a:rPr>
              <a:t>Landenteams</a:t>
            </a:r>
            <a:r>
              <a:rPr lang="nl-BE" b="0" dirty="0">
                <a:solidFill>
                  <a:schemeClr val="tx1"/>
                </a:solidFill>
              </a:rPr>
              <a:t>:</a:t>
            </a:r>
          </a:p>
          <a:p>
            <a:pPr marL="0" indent="0">
              <a:buNone/>
            </a:pPr>
            <a:r>
              <a:rPr lang="nl-BE" b="0" dirty="0">
                <a:solidFill>
                  <a:schemeClr val="tx1"/>
                </a:solidFill>
              </a:rPr>
              <a:t>		</a:t>
            </a:r>
            <a:r>
              <a:rPr lang="nl-BE" i="1" u="sng" dirty="0">
                <a:solidFill>
                  <a:schemeClr val="tx1"/>
                </a:solidFill>
              </a:rPr>
              <a:t>Goud</a:t>
            </a:r>
            <a:r>
              <a:rPr lang="nl-BE" b="0" dirty="0">
                <a:solidFill>
                  <a:schemeClr val="tx1"/>
                </a:solidFill>
              </a:rPr>
              <a:t>: Frankrijk 		</a:t>
            </a:r>
            <a:r>
              <a:rPr lang="nl-BE" dirty="0">
                <a:solidFill>
                  <a:schemeClr val="tx1"/>
                </a:solidFill>
              </a:rPr>
              <a:t>2 Belgisch gefokte paarden</a:t>
            </a:r>
          </a:p>
          <a:p>
            <a:pPr marL="0" indent="0">
              <a:buNone/>
            </a:pPr>
            <a:r>
              <a:rPr lang="nl-BE" b="0" dirty="0">
                <a:solidFill>
                  <a:schemeClr val="tx1"/>
                </a:solidFill>
              </a:rPr>
              <a:t>			Flora de </a:t>
            </a:r>
            <a:r>
              <a:rPr lang="nl-BE" b="0" dirty="0" err="1">
                <a:solidFill>
                  <a:schemeClr val="tx1"/>
                </a:solidFill>
              </a:rPr>
              <a:t>Mariposa</a:t>
            </a:r>
            <a:r>
              <a:rPr lang="nl-BE" b="0" dirty="0">
                <a:solidFill>
                  <a:schemeClr val="tx1"/>
                </a:solidFill>
              </a:rPr>
              <a:t> (BWP)</a:t>
            </a:r>
          </a:p>
          <a:p>
            <a:pPr marL="0" indent="0">
              <a:buNone/>
            </a:pPr>
            <a:r>
              <a:rPr lang="nl-BE" b="0" dirty="0">
                <a:solidFill>
                  <a:schemeClr val="tx1"/>
                </a:solidFill>
              </a:rPr>
              <a:t>			</a:t>
            </a:r>
            <a:r>
              <a:rPr lang="nl-BE" b="0" dirty="0" err="1">
                <a:solidFill>
                  <a:schemeClr val="tx1"/>
                </a:solidFill>
              </a:rPr>
              <a:t>Rêveur</a:t>
            </a:r>
            <a:r>
              <a:rPr lang="nl-BE" b="0" dirty="0">
                <a:solidFill>
                  <a:schemeClr val="tx1"/>
                </a:solidFill>
              </a:rPr>
              <a:t> de </a:t>
            </a:r>
            <a:r>
              <a:rPr lang="nl-BE" b="0" dirty="0" err="1">
                <a:solidFill>
                  <a:schemeClr val="tx1"/>
                </a:solidFill>
              </a:rPr>
              <a:t>Hurtebise</a:t>
            </a:r>
            <a:r>
              <a:rPr lang="nl-BE" b="0" dirty="0">
                <a:solidFill>
                  <a:schemeClr val="tx1"/>
                </a:solidFill>
              </a:rPr>
              <a:t> (SBS)</a:t>
            </a:r>
          </a:p>
          <a:p>
            <a:pPr marL="0" indent="0">
              <a:buNone/>
            </a:pPr>
            <a:r>
              <a:rPr lang="nl-BE" b="0" dirty="0">
                <a:solidFill>
                  <a:schemeClr val="tx1"/>
                </a:solidFill>
              </a:rPr>
              <a:t>		</a:t>
            </a:r>
            <a:r>
              <a:rPr lang="nl-BE" i="1" u="sng" dirty="0">
                <a:solidFill>
                  <a:schemeClr val="tx1"/>
                </a:solidFill>
              </a:rPr>
              <a:t>Zilver</a:t>
            </a:r>
            <a:r>
              <a:rPr lang="nl-BE" b="0" dirty="0">
                <a:solidFill>
                  <a:schemeClr val="tx1"/>
                </a:solidFill>
              </a:rPr>
              <a:t>: USA 			</a:t>
            </a:r>
            <a:r>
              <a:rPr lang="nl-BE" dirty="0">
                <a:solidFill>
                  <a:schemeClr val="tx1"/>
                </a:solidFill>
              </a:rPr>
              <a:t>3 Belgisch gefokte paarden</a:t>
            </a:r>
          </a:p>
          <a:p>
            <a:pPr marL="0" indent="0">
              <a:buNone/>
            </a:pPr>
            <a:r>
              <a:rPr lang="nl-BE" b="0" dirty="0">
                <a:solidFill>
                  <a:schemeClr val="tx1"/>
                </a:solidFill>
              </a:rPr>
              <a:t>			</a:t>
            </a:r>
            <a:r>
              <a:rPr lang="nl-BE" b="0" dirty="0" err="1">
                <a:solidFill>
                  <a:schemeClr val="tx1"/>
                </a:solidFill>
              </a:rPr>
              <a:t>Barron</a:t>
            </a:r>
            <a:r>
              <a:rPr lang="nl-BE" b="0" dirty="0">
                <a:solidFill>
                  <a:schemeClr val="tx1"/>
                </a:solidFill>
              </a:rPr>
              <a:t> (SBS)</a:t>
            </a:r>
          </a:p>
          <a:p>
            <a:pPr marL="0" indent="0">
              <a:buNone/>
            </a:pPr>
            <a:r>
              <a:rPr lang="nl-BE" b="0" dirty="0">
                <a:solidFill>
                  <a:schemeClr val="tx1"/>
                </a:solidFill>
              </a:rPr>
              <a:t>			Cortes C (BWP)</a:t>
            </a:r>
          </a:p>
          <a:p>
            <a:pPr marL="0" indent="0">
              <a:buNone/>
            </a:pPr>
            <a:r>
              <a:rPr lang="nl-BE" b="0" dirty="0">
                <a:solidFill>
                  <a:schemeClr val="tx1"/>
                </a:solidFill>
              </a:rPr>
              <a:t>			</a:t>
            </a:r>
            <a:r>
              <a:rPr lang="nl-BE" b="0" dirty="0" err="1">
                <a:solidFill>
                  <a:schemeClr val="tx1"/>
                </a:solidFill>
              </a:rPr>
              <a:t>Azur</a:t>
            </a:r>
            <a:r>
              <a:rPr lang="nl-BE" b="0" dirty="0">
                <a:solidFill>
                  <a:schemeClr val="tx1"/>
                </a:solidFill>
              </a:rPr>
              <a:t> (SBS)</a:t>
            </a:r>
          </a:p>
          <a:p>
            <a:pPr marL="0" indent="0">
              <a:buNone/>
            </a:pPr>
            <a:r>
              <a:rPr lang="nl-BE" b="0" dirty="0">
                <a:solidFill>
                  <a:schemeClr val="tx1"/>
                </a:solidFill>
              </a:rPr>
              <a:t>		</a:t>
            </a:r>
            <a:r>
              <a:rPr lang="nl-BE" i="1" u="sng" dirty="0">
                <a:solidFill>
                  <a:schemeClr val="tx1"/>
                </a:solidFill>
              </a:rPr>
              <a:t>Brons</a:t>
            </a:r>
            <a:r>
              <a:rPr lang="nl-BE" b="0" dirty="0">
                <a:solidFill>
                  <a:schemeClr val="tx1"/>
                </a:solidFill>
              </a:rPr>
              <a:t>: Duitsland 		</a:t>
            </a:r>
            <a:r>
              <a:rPr lang="nl-BE" dirty="0">
                <a:solidFill>
                  <a:schemeClr val="tx1"/>
                </a:solidFill>
              </a:rPr>
              <a:t>1 Belgisch gefokt paard</a:t>
            </a:r>
          </a:p>
          <a:p>
            <a:pPr marL="0" indent="0">
              <a:buNone/>
            </a:pPr>
            <a:r>
              <a:rPr lang="nl-BE" b="0" dirty="0">
                <a:solidFill>
                  <a:schemeClr val="tx1"/>
                </a:solidFill>
              </a:rPr>
              <a:t>			First Class van </a:t>
            </a:r>
            <a:r>
              <a:rPr lang="nl-BE" b="0" dirty="0" err="1">
                <a:solidFill>
                  <a:schemeClr val="tx1"/>
                </a:solidFill>
              </a:rPr>
              <a:t>Eeckelgem</a:t>
            </a:r>
            <a:r>
              <a:rPr lang="nl-BE" b="0" dirty="0">
                <a:solidFill>
                  <a:schemeClr val="tx1"/>
                </a:solidFill>
              </a:rPr>
              <a:t> (BWP)</a:t>
            </a:r>
          </a:p>
        </p:txBody>
      </p:sp>
      <p:sp>
        <p:nvSpPr>
          <p:cNvPr id="5" name="Tijdelijke aanduiding voor voettekst 4"/>
          <p:cNvSpPr>
            <a:spLocks noGrp="1"/>
          </p:cNvSpPr>
          <p:nvPr>
            <p:ph type="ftr" sz="quarter" idx="11"/>
          </p:nvPr>
        </p:nvSpPr>
        <p:spPr/>
        <p:txBody>
          <a:bodyPr/>
          <a:lstStyle/>
          <a:p>
            <a:r>
              <a:rPr lang="nl-BE" dirty="0"/>
              <a:t>Paarden in Vlaanderen</a:t>
            </a:r>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23</a:t>
            </a:fld>
            <a:endParaRPr lang="nl-BE" dirty="0"/>
          </a:p>
        </p:txBody>
      </p:sp>
      <p:pic>
        <p:nvPicPr>
          <p:cNvPr id="1025" name="Picture 1" descr="http://paarden.vlaanderen/userfiles/image/flora-de-mariposa-olympische-spelen-rio-2016-dirk-carema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869" y="2260315"/>
            <a:ext cx="3885805" cy="2587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3134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7 van 12 Olympische medailles in jumping Tokyo (2020-2021)</a:t>
            </a:r>
          </a:p>
        </p:txBody>
      </p:sp>
      <p:sp>
        <p:nvSpPr>
          <p:cNvPr id="3" name="Tijdelijke aanduiding voor inhoud 2"/>
          <p:cNvSpPr>
            <a:spLocks noGrp="1"/>
          </p:cNvSpPr>
          <p:nvPr>
            <p:ph idx="1"/>
          </p:nvPr>
        </p:nvSpPr>
        <p:spPr/>
        <p:txBody>
          <a:bodyPr>
            <a:normAutofit fontScale="92500" lnSpcReduction="10000"/>
          </a:bodyPr>
          <a:lstStyle/>
          <a:p>
            <a:pPr marL="0" indent="0">
              <a:buNone/>
            </a:pPr>
            <a:r>
              <a:rPr lang="nl-BE" dirty="0">
                <a:solidFill>
                  <a:schemeClr val="tx1"/>
                </a:solidFill>
              </a:rPr>
              <a:t>Individueel</a:t>
            </a:r>
            <a:r>
              <a:rPr lang="nl-BE" b="0" dirty="0">
                <a:solidFill>
                  <a:schemeClr val="tx1"/>
                </a:solidFill>
              </a:rPr>
              <a:t> </a:t>
            </a:r>
          </a:p>
          <a:p>
            <a:pPr marL="0" indent="0">
              <a:buNone/>
            </a:pPr>
            <a:r>
              <a:rPr lang="nl-BE" b="0" dirty="0">
                <a:solidFill>
                  <a:schemeClr val="tx1"/>
                </a:solidFill>
              </a:rPr>
              <a:t>		</a:t>
            </a:r>
            <a:r>
              <a:rPr lang="nl-BE" i="1" u="sng" dirty="0">
                <a:solidFill>
                  <a:schemeClr val="tx1"/>
                </a:solidFill>
              </a:rPr>
              <a:t>Zilver</a:t>
            </a:r>
            <a:r>
              <a:rPr lang="nl-BE" b="0" dirty="0">
                <a:solidFill>
                  <a:schemeClr val="tx1"/>
                </a:solidFill>
              </a:rPr>
              <a:t>: </a:t>
            </a:r>
            <a:r>
              <a:rPr lang="nl-BE" b="0" dirty="0" err="1">
                <a:solidFill>
                  <a:schemeClr val="tx1"/>
                </a:solidFill>
              </a:rPr>
              <a:t>All</a:t>
            </a:r>
            <a:r>
              <a:rPr lang="nl-BE" b="0" dirty="0">
                <a:solidFill>
                  <a:schemeClr val="tx1"/>
                </a:solidFill>
              </a:rPr>
              <a:t> In (SBS)</a:t>
            </a:r>
          </a:p>
          <a:p>
            <a:pPr marL="0" indent="0">
              <a:buNone/>
            </a:pPr>
            <a:r>
              <a:rPr lang="nl-BE" b="0" dirty="0">
                <a:solidFill>
                  <a:schemeClr val="tx1"/>
                </a:solidFill>
              </a:rPr>
              <a:t>		</a:t>
            </a:r>
            <a:r>
              <a:rPr lang="nl-BE" i="1" u="sng" dirty="0">
                <a:solidFill>
                  <a:schemeClr val="tx1"/>
                </a:solidFill>
              </a:rPr>
              <a:t>Brons</a:t>
            </a:r>
            <a:r>
              <a:rPr lang="nl-BE" b="0" dirty="0">
                <a:solidFill>
                  <a:schemeClr val="tx1"/>
                </a:solidFill>
              </a:rPr>
              <a:t>: </a:t>
            </a:r>
            <a:r>
              <a:rPr lang="nl-BE" b="0" dirty="0" err="1">
                <a:solidFill>
                  <a:schemeClr val="tx1"/>
                </a:solidFill>
              </a:rPr>
              <a:t>Beauville</a:t>
            </a:r>
            <a:r>
              <a:rPr lang="nl-BE" b="0" dirty="0">
                <a:solidFill>
                  <a:schemeClr val="tx1"/>
                </a:solidFill>
              </a:rPr>
              <a:t> Z (Z)</a:t>
            </a:r>
          </a:p>
          <a:p>
            <a:pPr marL="0" indent="0">
              <a:buNone/>
            </a:pPr>
            <a:endParaRPr lang="nl-BE" b="0" dirty="0">
              <a:solidFill>
                <a:schemeClr val="tx1"/>
              </a:solidFill>
            </a:endParaRPr>
          </a:p>
          <a:p>
            <a:pPr marL="0" indent="0">
              <a:buNone/>
            </a:pPr>
            <a:r>
              <a:rPr lang="nl-BE" dirty="0">
                <a:solidFill>
                  <a:schemeClr val="tx1"/>
                </a:solidFill>
              </a:rPr>
              <a:t>Landenteams</a:t>
            </a:r>
            <a:endParaRPr lang="nl-BE" b="0" dirty="0">
              <a:solidFill>
                <a:schemeClr val="tx1"/>
              </a:solidFill>
            </a:endParaRPr>
          </a:p>
          <a:p>
            <a:pPr marL="0" indent="0">
              <a:buNone/>
            </a:pPr>
            <a:r>
              <a:rPr lang="nl-BE" b="0" dirty="0">
                <a:solidFill>
                  <a:schemeClr val="tx1"/>
                </a:solidFill>
              </a:rPr>
              <a:t>		</a:t>
            </a:r>
            <a:r>
              <a:rPr lang="nl-BE" i="1" u="sng" dirty="0">
                <a:solidFill>
                  <a:schemeClr val="tx1"/>
                </a:solidFill>
              </a:rPr>
              <a:t>Goud</a:t>
            </a:r>
            <a:r>
              <a:rPr lang="nl-BE" b="0" dirty="0">
                <a:solidFill>
                  <a:schemeClr val="tx1"/>
                </a:solidFill>
              </a:rPr>
              <a:t>: Zweden	</a:t>
            </a:r>
            <a:r>
              <a:rPr lang="nl-BE" dirty="0">
                <a:solidFill>
                  <a:schemeClr val="tx1"/>
                </a:solidFill>
              </a:rPr>
              <a:t>3 Belgisch gefokte paarden</a:t>
            </a:r>
          </a:p>
          <a:p>
            <a:pPr marL="0" indent="0">
              <a:buNone/>
            </a:pPr>
            <a:r>
              <a:rPr lang="nl-BE" b="0" dirty="0">
                <a:solidFill>
                  <a:schemeClr val="tx1"/>
                </a:solidFill>
              </a:rPr>
              <a:t>			Indiana(BWP)</a:t>
            </a:r>
          </a:p>
          <a:p>
            <a:pPr marL="0" indent="0">
              <a:buNone/>
            </a:pPr>
            <a:r>
              <a:rPr lang="nl-BE" b="0" dirty="0">
                <a:solidFill>
                  <a:schemeClr val="tx1"/>
                </a:solidFill>
              </a:rPr>
              <a:t>			King Edward (BWP)</a:t>
            </a:r>
          </a:p>
          <a:p>
            <a:pPr marL="0" indent="0">
              <a:buNone/>
            </a:pPr>
            <a:r>
              <a:rPr lang="nl-BE" b="0" dirty="0">
                <a:solidFill>
                  <a:schemeClr val="tx1"/>
                </a:solidFill>
              </a:rPr>
              <a:t>			</a:t>
            </a:r>
            <a:r>
              <a:rPr lang="nl-BE" b="0" dirty="0" err="1">
                <a:solidFill>
                  <a:schemeClr val="tx1"/>
                </a:solidFill>
              </a:rPr>
              <a:t>All</a:t>
            </a:r>
            <a:r>
              <a:rPr lang="nl-BE" b="0" dirty="0">
                <a:solidFill>
                  <a:schemeClr val="tx1"/>
                </a:solidFill>
              </a:rPr>
              <a:t> Inn(SBS)</a:t>
            </a:r>
          </a:p>
          <a:p>
            <a:pPr marL="0" indent="0">
              <a:buNone/>
            </a:pPr>
            <a:r>
              <a:rPr lang="nl-BE" b="0" dirty="0">
                <a:solidFill>
                  <a:schemeClr val="tx1"/>
                </a:solidFill>
              </a:rPr>
              <a:t>		</a:t>
            </a:r>
            <a:r>
              <a:rPr lang="nl-BE" i="1" u="sng" dirty="0">
                <a:solidFill>
                  <a:schemeClr val="tx1"/>
                </a:solidFill>
              </a:rPr>
              <a:t>Zilver</a:t>
            </a:r>
            <a:r>
              <a:rPr lang="nl-BE" b="0" dirty="0">
                <a:solidFill>
                  <a:schemeClr val="tx1"/>
                </a:solidFill>
              </a:rPr>
              <a:t>: USA		</a:t>
            </a:r>
            <a:r>
              <a:rPr lang="nl-BE" dirty="0">
                <a:solidFill>
                  <a:schemeClr val="tx1"/>
                </a:solidFill>
              </a:rPr>
              <a:t>1 Belgisch gefokt paard</a:t>
            </a:r>
          </a:p>
          <a:p>
            <a:pPr marL="0" indent="0">
              <a:buNone/>
            </a:pPr>
            <a:r>
              <a:rPr lang="nl-BE" b="0" dirty="0">
                <a:solidFill>
                  <a:schemeClr val="tx1"/>
                </a:solidFill>
              </a:rPr>
              <a:t>			 Don Juan van de Donkhoeve (BWP)</a:t>
            </a:r>
          </a:p>
          <a:p>
            <a:pPr marL="0" indent="0">
              <a:buNone/>
            </a:pPr>
            <a:r>
              <a:rPr lang="nl-BE" b="0" dirty="0">
                <a:solidFill>
                  <a:schemeClr val="tx1"/>
                </a:solidFill>
              </a:rPr>
              <a:t>		</a:t>
            </a:r>
            <a:r>
              <a:rPr lang="nl-BE" i="1" u="sng" dirty="0">
                <a:solidFill>
                  <a:schemeClr val="tx1"/>
                </a:solidFill>
              </a:rPr>
              <a:t>Brons</a:t>
            </a:r>
            <a:r>
              <a:rPr lang="nl-BE" b="0" dirty="0">
                <a:solidFill>
                  <a:schemeClr val="tx1"/>
                </a:solidFill>
              </a:rPr>
              <a:t>: België	</a:t>
            </a:r>
            <a:r>
              <a:rPr lang="nl-BE" dirty="0">
                <a:solidFill>
                  <a:schemeClr val="tx1"/>
                </a:solidFill>
              </a:rPr>
              <a:t>1 Belgisch gefokt paard</a:t>
            </a:r>
          </a:p>
          <a:p>
            <a:pPr marL="0" indent="0">
              <a:buNone/>
            </a:pPr>
            <a:r>
              <a:rPr lang="nl-BE" b="0" dirty="0">
                <a:solidFill>
                  <a:schemeClr val="tx1"/>
                </a:solidFill>
              </a:rPr>
              <a:t>			  Claire Z (Z)</a:t>
            </a:r>
          </a:p>
          <a:p>
            <a:endParaRPr lang="nl-BE" dirty="0">
              <a:solidFill>
                <a:schemeClr val="tx1"/>
              </a:solidFill>
            </a:endParaRPr>
          </a:p>
        </p:txBody>
      </p:sp>
      <p:sp>
        <p:nvSpPr>
          <p:cNvPr id="5" name="Tijdelijke aanduiding voor voettekst 4"/>
          <p:cNvSpPr>
            <a:spLocks noGrp="1"/>
          </p:cNvSpPr>
          <p:nvPr>
            <p:ph type="ftr" sz="quarter" idx="11"/>
          </p:nvPr>
        </p:nvSpPr>
        <p:spPr/>
        <p:txBody>
          <a:bodyPr/>
          <a:lstStyle/>
          <a:p>
            <a:r>
              <a:rPr lang="nl-BE"/>
              <a:t>Paarden in Vlaanderen</a:t>
            </a:r>
            <a:endParaRPr lang="nl-BE" dirty="0"/>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24</a:t>
            </a:fld>
            <a:endParaRPr lang="nl-BE" dirty="0"/>
          </a:p>
        </p:txBody>
      </p:sp>
      <p:pic>
        <p:nvPicPr>
          <p:cNvPr id="2050" name="Picture 2">
            <a:extLst>
              <a:ext uri="{FF2B5EF4-FFF2-40B4-BE49-F238E27FC236}">
                <a16:creationId xmlns:a16="http://schemas.microsoft.com/office/drawing/2014/main" id="{B5FD861A-D979-251E-22C6-C5D8B60840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8482" y="2244384"/>
            <a:ext cx="3987988" cy="2659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8062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BE" dirty="0"/>
              <a:t>Pieter Devos, Jérôme </a:t>
            </a:r>
            <a:r>
              <a:rPr lang="nl-BE" dirty="0" err="1"/>
              <a:t>Guéry</a:t>
            </a:r>
            <a:r>
              <a:rPr lang="nl-BE" dirty="0"/>
              <a:t> &amp; Gregory </a:t>
            </a:r>
            <a:r>
              <a:rPr lang="nl-BE" dirty="0" err="1"/>
              <a:t>Wathelet</a:t>
            </a:r>
            <a:r>
              <a:rPr lang="nl-BE" dirty="0"/>
              <a:t>: Olympisch brons in Tokyo 2020</a:t>
            </a:r>
          </a:p>
        </p:txBody>
      </p:sp>
      <p:sp>
        <p:nvSpPr>
          <p:cNvPr id="5" name="Tijdelijke aanduiding voor voettekst 4"/>
          <p:cNvSpPr>
            <a:spLocks noGrp="1"/>
          </p:cNvSpPr>
          <p:nvPr>
            <p:ph type="ftr" sz="quarter" idx="11"/>
          </p:nvPr>
        </p:nvSpPr>
        <p:spPr/>
        <p:txBody>
          <a:bodyPr/>
          <a:lstStyle/>
          <a:p>
            <a:r>
              <a:rPr lang="nl-BE"/>
              <a:t>Paarden in Vlaanderen</a:t>
            </a:r>
            <a:endParaRPr lang="nl-BE" dirty="0"/>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25</a:t>
            </a:fld>
            <a:endParaRPr lang="nl-BE" dirty="0"/>
          </a:p>
        </p:txBody>
      </p:sp>
      <p:pic>
        <p:nvPicPr>
          <p:cNvPr id="1026" name="Picture 2" descr="https://paarden.vlaanderen/userfiles/image/team-podium-toky21a43097-kleiner-18-18-4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2496" y="1825625"/>
            <a:ext cx="652700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7473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E2C47E-7411-EB24-7E0F-8E39D155C3EC}"/>
              </a:ext>
            </a:extLst>
          </p:cNvPr>
          <p:cNvSpPr>
            <a:spLocks noGrp="1"/>
          </p:cNvSpPr>
          <p:nvPr>
            <p:ph type="title"/>
          </p:nvPr>
        </p:nvSpPr>
        <p:spPr/>
        <p:txBody>
          <a:bodyPr>
            <a:normAutofit fontScale="90000"/>
          </a:bodyPr>
          <a:lstStyle/>
          <a:p>
            <a:pPr algn="ctr"/>
            <a:r>
              <a:rPr lang="nl-NL" sz="3700" dirty="0"/>
              <a:t>België wint finale FEI Nations Cup 2022 &amp; plaatst zich voor Olympische Spelen in Parijs 2024</a:t>
            </a:r>
            <a:br>
              <a:rPr lang="nl-NL" b="1" i="0" dirty="0">
                <a:solidFill>
                  <a:srgbClr val="333333"/>
                </a:solidFill>
                <a:effectLst/>
                <a:latin typeface="Raleway" pitchFamily="2" charset="0"/>
              </a:rPr>
            </a:br>
            <a:endParaRPr lang="nl-BE" dirty="0"/>
          </a:p>
        </p:txBody>
      </p:sp>
      <p:sp>
        <p:nvSpPr>
          <p:cNvPr id="5" name="Tijdelijke aanduiding voor voettekst 4">
            <a:extLst>
              <a:ext uri="{FF2B5EF4-FFF2-40B4-BE49-F238E27FC236}">
                <a16:creationId xmlns:a16="http://schemas.microsoft.com/office/drawing/2014/main" id="{01EBCF45-D526-B08E-FD0C-715FF6986FC0}"/>
              </a:ext>
            </a:extLst>
          </p:cNvPr>
          <p:cNvSpPr>
            <a:spLocks noGrp="1"/>
          </p:cNvSpPr>
          <p:nvPr>
            <p:ph type="ftr" sz="quarter" idx="11"/>
          </p:nvPr>
        </p:nvSpPr>
        <p:spPr/>
        <p:txBody>
          <a:bodyPr/>
          <a:lstStyle/>
          <a:p>
            <a:r>
              <a:rPr lang="nl-BE"/>
              <a:t>Paarden in Vlaanderen</a:t>
            </a:r>
            <a:endParaRPr lang="nl-BE" dirty="0"/>
          </a:p>
        </p:txBody>
      </p:sp>
      <p:sp>
        <p:nvSpPr>
          <p:cNvPr id="6" name="Tijdelijke aanduiding voor dianummer 5">
            <a:extLst>
              <a:ext uri="{FF2B5EF4-FFF2-40B4-BE49-F238E27FC236}">
                <a16:creationId xmlns:a16="http://schemas.microsoft.com/office/drawing/2014/main" id="{CAA2FEF5-FAC6-8615-EE68-7C17FE04D571}"/>
              </a:ext>
            </a:extLst>
          </p:cNvPr>
          <p:cNvSpPr>
            <a:spLocks noGrp="1"/>
          </p:cNvSpPr>
          <p:nvPr>
            <p:ph type="sldNum" sz="quarter" idx="12"/>
          </p:nvPr>
        </p:nvSpPr>
        <p:spPr/>
        <p:txBody>
          <a:bodyPr/>
          <a:lstStyle/>
          <a:p>
            <a:fld id="{A2A07089-61DB-40D0-A4F6-5175B0242D68}" type="slidenum">
              <a:rPr lang="nl-BE" smtClean="0"/>
              <a:pPr/>
              <a:t>26</a:t>
            </a:fld>
            <a:endParaRPr lang="nl-BE" dirty="0"/>
          </a:p>
        </p:txBody>
      </p:sp>
      <p:pic>
        <p:nvPicPr>
          <p:cNvPr id="1026" name="Picture 2">
            <a:extLst>
              <a:ext uri="{FF2B5EF4-FFF2-40B4-BE49-F238E27FC236}">
                <a16:creationId xmlns:a16="http://schemas.microsoft.com/office/drawing/2014/main" id="{E137B13F-9834-8C32-6D6D-9EB3F7F6351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04714" y="1737915"/>
            <a:ext cx="6786744" cy="4526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8600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De beste stamboeken ter wereld</a:t>
            </a:r>
          </a:p>
        </p:txBody>
      </p:sp>
      <p:sp>
        <p:nvSpPr>
          <p:cNvPr id="3" name="Tijdelijke aanduiding voor inhoud 2"/>
          <p:cNvSpPr>
            <a:spLocks noGrp="1"/>
          </p:cNvSpPr>
          <p:nvPr>
            <p:ph idx="1"/>
          </p:nvPr>
        </p:nvSpPr>
        <p:spPr>
          <a:xfrm>
            <a:off x="838199" y="1444625"/>
            <a:ext cx="10822969" cy="4854158"/>
          </a:xfrm>
        </p:spPr>
        <p:txBody>
          <a:bodyPr>
            <a:normAutofit fontScale="92500" lnSpcReduction="10000"/>
          </a:bodyPr>
          <a:lstStyle/>
          <a:p>
            <a:pPr marL="0" indent="0">
              <a:buNone/>
            </a:pPr>
            <a:r>
              <a:rPr lang="nl-BE" sz="2400" dirty="0">
                <a:solidFill>
                  <a:schemeClr val="tx1"/>
                </a:solidFill>
              </a:rPr>
              <a:t>Vlaamse stamboeken = wereldtop WBFSH jumping ranking (56 stamboeken)</a:t>
            </a:r>
          </a:p>
          <a:p>
            <a:pPr marL="0" indent="0">
              <a:buNone/>
            </a:pPr>
            <a:endParaRPr lang="nl-BE" sz="2400" dirty="0">
              <a:solidFill>
                <a:schemeClr val="tx1"/>
              </a:solidFill>
            </a:endParaRPr>
          </a:p>
          <a:p>
            <a:pPr marL="0" indent="0">
              <a:buNone/>
            </a:pPr>
            <a:r>
              <a:rPr lang="nl-BE" sz="2400" dirty="0">
                <a:solidFill>
                  <a:schemeClr val="tx1"/>
                </a:solidFill>
              </a:rPr>
              <a:t>Eind ranking 2022</a:t>
            </a:r>
          </a:p>
          <a:p>
            <a:pPr marL="457200" indent="-457200">
              <a:buAutoNum type="arabicPeriod"/>
            </a:pPr>
            <a:r>
              <a:rPr lang="nl-BE" sz="1700" dirty="0">
                <a:solidFill>
                  <a:schemeClr val="tx1"/>
                </a:solidFill>
              </a:rPr>
              <a:t>BWP (van 2021 tot mei 2023)</a:t>
            </a:r>
            <a:endParaRPr lang="nl-BE" sz="1700" b="0" dirty="0">
              <a:solidFill>
                <a:schemeClr val="tx1"/>
              </a:solidFill>
            </a:endParaRPr>
          </a:p>
          <a:p>
            <a:pPr marL="457200" indent="-457200">
              <a:buFont typeface="Arial" panose="020B0604020202020204" pitchFamily="34" charset="0"/>
              <a:buAutoNum type="arabicPeriod"/>
            </a:pPr>
            <a:r>
              <a:rPr lang="nl-BE" sz="1700" b="0" dirty="0">
                <a:solidFill>
                  <a:schemeClr val="tx1"/>
                </a:solidFill>
              </a:rPr>
              <a:t>Selle Français</a:t>
            </a:r>
          </a:p>
          <a:p>
            <a:pPr marL="457200" indent="-457200">
              <a:buFont typeface="Arial" panose="020B0604020202020204" pitchFamily="34" charset="0"/>
              <a:buAutoNum type="arabicPeriod"/>
            </a:pPr>
            <a:r>
              <a:rPr lang="nl-BE" sz="1700" b="0" dirty="0">
                <a:solidFill>
                  <a:schemeClr val="tx1"/>
                </a:solidFill>
              </a:rPr>
              <a:t>KWPN</a:t>
            </a:r>
          </a:p>
          <a:p>
            <a:pPr marL="457200" indent="-457200">
              <a:buFont typeface="Arial" panose="020B0604020202020204" pitchFamily="34" charset="0"/>
              <a:buAutoNum type="arabicPeriod"/>
            </a:pPr>
            <a:r>
              <a:rPr lang="nl-BE" sz="1700" b="0" dirty="0">
                <a:solidFill>
                  <a:schemeClr val="tx1"/>
                </a:solidFill>
              </a:rPr>
              <a:t>Holstein</a:t>
            </a:r>
          </a:p>
          <a:p>
            <a:pPr marL="457200" indent="-457200">
              <a:buAutoNum type="arabicPeriod"/>
            </a:pPr>
            <a:r>
              <a:rPr lang="nl-BE" sz="1700" dirty="0">
                <a:solidFill>
                  <a:schemeClr val="tx1"/>
                </a:solidFill>
              </a:rPr>
              <a:t>Zangersheide</a:t>
            </a:r>
          </a:p>
          <a:p>
            <a:pPr marL="457200" indent="-457200">
              <a:buAutoNum type="arabicPeriod"/>
            </a:pPr>
            <a:endParaRPr lang="nl-BE" sz="1600" dirty="0">
              <a:solidFill>
                <a:schemeClr val="tx1"/>
              </a:solidFill>
            </a:endParaRPr>
          </a:p>
          <a:p>
            <a:pPr marL="0" indent="0">
              <a:buNone/>
            </a:pPr>
            <a:r>
              <a:rPr lang="nl-BE" sz="2400" dirty="0">
                <a:solidFill>
                  <a:schemeClr val="tx1"/>
                </a:solidFill>
              </a:rPr>
              <a:t>Eind ranking 2023</a:t>
            </a:r>
          </a:p>
          <a:p>
            <a:pPr marL="457200" indent="-457200">
              <a:buFont typeface="Arial" panose="020B0604020202020204" pitchFamily="34" charset="0"/>
              <a:buAutoNum type="arabicPeriod"/>
            </a:pPr>
            <a:r>
              <a:rPr lang="nl-BE" sz="1700" b="0" dirty="0">
                <a:solidFill>
                  <a:schemeClr val="tx1"/>
                </a:solidFill>
              </a:rPr>
              <a:t>Selle Français</a:t>
            </a:r>
          </a:p>
          <a:p>
            <a:pPr marL="457200" indent="-457200">
              <a:buFont typeface="Arial" panose="020B0604020202020204" pitchFamily="34" charset="0"/>
              <a:buAutoNum type="arabicPeriod"/>
            </a:pPr>
            <a:r>
              <a:rPr lang="nl-BE" sz="1700" b="0" dirty="0">
                <a:solidFill>
                  <a:schemeClr val="tx1"/>
                </a:solidFill>
              </a:rPr>
              <a:t>Holstein</a:t>
            </a:r>
            <a:endParaRPr lang="nl-BE" sz="1700" dirty="0">
              <a:solidFill>
                <a:schemeClr val="tx1"/>
              </a:solidFill>
            </a:endParaRPr>
          </a:p>
          <a:p>
            <a:pPr marL="457200" indent="-457200">
              <a:buFont typeface="Arial" panose="020B0604020202020204" pitchFamily="34" charset="0"/>
              <a:buAutoNum type="arabicPeriod"/>
            </a:pPr>
            <a:r>
              <a:rPr lang="nl-BE" sz="1700" dirty="0">
                <a:solidFill>
                  <a:schemeClr val="tx1"/>
                </a:solidFill>
              </a:rPr>
              <a:t>Zangersheide</a:t>
            </a:r>
          </a:p>
          <a:p>
            <a:pPr marL="457200" indent="-457200">
              <a:buFont typeface="Arial" panose="020B0604020202020204" pitchFamily="34" charset="0"/>
              <a:buAutoNum type="arabicPeriod"/>
            </a:pPr>
            <a:r>
              <a:rPr lang="nl-BE" sz="1700" b="0" dirty="0">
                <a:solidFill>
                  <a:schemeClr val="tx1"/>
                </a:solidFill>
              </a:rPr>
              <a:t>KWPN</a:t>
            </a:r>
          </a:p>
          <a:p>
            <a:pPr marL="457200" indent="-457200">
              <a:buFont typeface="Arial" panose="020B0604020202020204" pitchFamily="34" charset="0"/>
              <a:buAutoNum type="arabicPeriod"/>
            </a:pPr>
            <a:r>
              <a:rPr lang="nl-BE" sz="1700" dirty="0">
                <a:solidFill>
                  <a:schemeClr val="tx1"/>
                </a:solidFill>
              </a:rPr>
              <a:t>BWP</a:t>
            </a:r>
          </a:p>
          <a:p>
            <a:pPr marL="457200" indent="-457200">
              <a:buFont typeface="Arial" panose="020B0604020202020204" pitchFamily="34" charset="0"/>
              <a:buAutoNum type="arabicPeriod"/>
            </a:pPr>
            <a:endParaRPr lang="nl-BE" sz="1600" b="0" dirty="0">
              <a:solidFill>
                <a:schemeClr val="tx1"/>
              </a:solidFill>
            </a:endParaRPr>
          </a:p>
          <a:p>
            <a:pPr marL="0" indent="0">
              <a:buNone/>
            </a:pPr>
            <a:endParaRPr lang="nl-BE" sz="2400" dirty="0">
              <a:solidFill>
                <a:schemeClr val="tx1"/>
              </a:solidFill>
            </a:endParaRPr>
          </a:p>
        </p:txBody>
      </p:sp>
      <p:sp>
        <p:nvSpPr>
          <p:cNvPr id="5" name="Tijdelijke aanduiding voor voettekst 4"/>
          <p:cNvSpPr>
            <a:spLocks noGrp="1"/>
          </p:cNvSpPr>
          <p:nvPr>
            <p:ph type="ftr" sz="quarter" idx="11"/>
          </p:nvPr>
        </p:nvSpPr>
        <p:spPr/>
        <p:txBody>
          <a:bodyPr/>
          <a:lstStyle/>
          <a:p>
            <a:r>
              <a:rPr lang="nl-BE" dirty="0"/>
              <a:t>Paarden in Vlaanderen</a:t>
            </a:r>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27</a:t>
            </a:fld>
            <a:endParaRPr lang="nl-BE" dirty="0"/>
          </a:p>
        </p:txBody>
      </p:sp>
      <p:pic>
        <p:nvPicPr>
          <p:cNvPr id="1026" name="Picture 2">
            <a:extLst>
              <a:ext uri="{FF2B5EF4-FFF2-40B4-BE49-F238E27FC236}">
                <a16:creationId xmlns:a16="http://schemas.microsoft.com/office/drawing/2014/main" id="{B168CBAB-E07F-7172-953F-3F27A17A8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0462" y="2770188"/>
            <a:ext cx="5266061" cy="1987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8960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004B7-3F6C-D045-55AA-D7B6F9011F4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DE52F51-0CE1-02F3-7F63-39D78C8E0592}"/>
              </a:ext>
            </a:extLst>
          </p:cNvPr>
          <p:cNvSpPr>
            <a:spLocks noGrp="1"/>
          </p:cNvSpPr>
          <p:nvPr>
            <p:ph type="title"/>
          </p:nvPr>
        </p:nvSpPr>
        <p:spPr/>
        <p:txBody>
          <a:bodyPr/>
          <a:lstStyle/>
          <a:p>
            <a:r>
              <a:rPr lang="nl-BE" dirty="0"/>
              <a:t>De beste springpaarden ter wereld</a:t>
            </a:r>
          </a:p>
        </p:txBody>
      </p:sp>
      <p:sp>
        <p:nvSpPr>
          <p:cNvPr id="3" name="Tijdelijke aanduiding voor inhoud 2">
            <a:extLst>
              <a:ext uri="{FF2B5EF4-FFF2-40B4-BE49-F238E27FC236}">
                <a16:creationId xmlns:a16="http://schemas.microsoft.com/office/drawing/2014/main" id="{D2FAF5AA-EF58-1DF6-06EB-457BD26E3F60}"/>
              </a:ext>
            </a:extLst>
          </p:cNvPr>
          <p:cNvSpPr>
            <a:spLocks noGrp="1"/>
          </p:cNvSpPr>
          <p:nvPr>
            <p:ph idx="1"/>
          </p:nvPr>
        </p:nvSpPr>
        <p:spPr>
          <a:xfrm>
            <a:off x="503434" y="1376736"/>
            <a:ext cx="11527603" cy="5024063"/>
          </a:xfrm>
        </p:spPr>
        <p:txBody>
          <a:bodyPr>
            <a:normAutofit lnSpcReduction="10000"/>
          </a:bodyPr>
          <a:lstStyle/>
          <a:p>
            <a:pPr marL="0" indent="0">
              <a:buNone/>
            </a:pPr>
            <a:r>
              <a:rPr lang="nl-BE" sz="2000" dirty="0">
                <a:solidFill>
                  <a:schemeClr val="tx1"/>
                </a:solidFill>
              </a:rPr>
              <a:t>Jumping ranking beste springpaarden WBFSH</a:t>
            </a:r>
          </a:p>
          <a:p>
            <a:pPr marL="0" indent="0">
              <a:buNone/>
            </a:pPr>
            <a:endParaRPr lang="nl-BE" sz="2000" dirty="0">
              <a:solidFill>
                <a:schemeClr val="tx1"/>
              </a:solidFill>
            </a:endParaRPr>
          </a:p>
          <a:p>
            <a:pPr marL="0" indent="0">
              <a:buNone/>
            </a:pPr>
            <a:r>
              <a:rPr lang="nl-BE" sz="2000" dirty="0">
                <a:solidFill>
                  <a:schemeClr val="tx1"/>
                </a:solidFill>
              </a:rPr>
              <a:t>Eind ranking 2022</a:t>
            </a:r>
            <a:endParaRPr lang="nl-BE" sz="2000" b="0" dirty="0">
              <a:solidFill>
                <a:schemeClr val="tx1"/>
              </a:solidFill>
            </a:endParaRPr>
          </a:p>
          <a:p>
            <a:pPr marL="0" indent="0">
              <a:buNone/>
            </a:pPr>
            <a:r>
              <a:rPr lang="nl-BE" sz="2000" b="0" dirty="0">
                <a:solidFill>
                  <a:schemeClr val="tx1"/>
                </a:solidFill>
              </a:rPr>
              <a:t>1, King Edward (BWP)</a:t>
            </a:r>
          </a:p>
          <a:p>
            <a:pPr marL="0" indent="0">
              <a:buNone/>
            </a:pPr>
            <a:r>
              <a:rPr lang="nl-BE" sz="2000" b="0" dirty="0">
                <a:solidFill>
                  <a:schemeClr val="tx1"/>
                </a:solidFill>
              </a:rPr>
              <a:t>4, </a:t>
            </a:r>
            <a:r>
              <a:rPr lang="nl-BE" sz="2000" b="0" dirty="0" err="1">
                <a:solidFill>
                  <a:schemeClr val="tx1"/>
                </a:solidFill>
              </a:rPr>
              <a:t>Beauville</a:t>
            </a:r>
            <a:r>
              <a:rPr lang="nl-BE" sz="2000" b="0" dirty="0">
                <a:solidFill>
                  <a:schemeClr val="tx1"/>
                </a:solidFill>
              </a:rPr>
              <a:t> Z N.O.P. (Zangersheide)</a:t>
            </a:r>
          </a:p>
          <a:p>
            <a:pPr marL="0" indent="0">
              <a:buNone/>
            </a:pPr>
            <a:endParaRPr lang="nl-BE" sz="2000" b="0" dirty="0">
              <a:solidFill>
                <a:schemeClr val="tx1"/>
              </a:solidFill>
            </a:endParaRPr>
          </a:p>
          <a:p>
            <a:pPr marL="0" indent="0">
              <a:buNone/>
            </a:pPr>
            <a:r>
              <a:rPr lang="nl-BE" sz="2000" dirty="0">
                <a:solidFill>
                  <a:schemeClr val="tx1"/>
                </a:solidFill>
              </a:rPr>
              <a:t>Eind ranking 2023</a:t>
            </a:r>
            <a:endParaRPr lang="nl-BE" sz="2000" b="0" dirty="0">
              <a:solidFill>
                <a:schemeClr val="tx1"/>
              </a:solidFill>
            </a:endParaRPr>
          </a:p>
          <a:p>
            <a:pPr marL="0" indent="0">
              <a:buNone/>
            </a:pPr>
            <a:r>
              <a:rPr lang="nl-BE" sz="2000" b="0" dirty="0">
                <a:solidFill>
                  <a:schemeClr val="tx1"/>
                </a:solidFill>
              </a:rPr>
              <a:t>3 Dexter </a:t>
            </a:r>
            <a:r>
              <a:rPr lang="nl-BE" sz="2000" b="0" dirty="0" err="1">
                <a:solidFill>
                  <a:schemeClr val="tx1"/>
                </a:solidFill>
              </a:rPr>
              <a:t>Fontenis</a:t>
            </a:r>
            <a:r>
              <a:rPr lang="nl-BE" sz="2000" b="0" dirty="0">
                <a:solidFill>
                  <a:schemeClr val="tx1"/>
                </a:solidFill>
              </a:rPr>
              <a:t> Z (Zangersheide)</a:t>
            </a:r>
          </a:p>
          <a:p>
            <a:pPr marL="0" indent="0">
              <a:buNone/>
            </a:pPr>
            <a:r>
              <a:rPr lang="nl-BE" sz="2000" b="0" dirty="0">
                <a:solidFill>
                  <a:schemeClr val="tx1"/>
                </a:solidFill>
              </a:rPr>
              <a:t>5, King Edward (BWP)</a:t>
            </a:r>
          </a:p>
          <a:p>
            <a:pPr marL="0" indent="0">
              <a:buNone/>
            </a:pPr>
            <a:r>
              <a:rPr lang="nl-BE" sz="2000" b="0" dirty="0">
                <a:solidFill>
                  <a:schemeClr val="tx1"/>
                </a:solidFill>
              </a:rPr>
              <a:t>7. Crack de </a:t>
            </a:r>
            <a:r>
              <a:rPr lang="nl-BE" sz="2000" b="0" dirty="0" err="1">
                <a:solidFill>
                  <a:schemeClr val="tx1"/>
                </a:solidFill>
              </a:rPr>
              <a:t>Nyze</a:t>
            </a:r>
            <a:r>
              <a:rPr lang="nl-BE" sz="2000" b="0" dirty="0">
                <a:solidFill>
                  <a:schemeClr val="tx1"/>
                </a:solidFill>
              </a:rPr>
              <a:t> Z (</a:t>
            </a:r>
            <a:r>
              <a:rPr lang="nl-BE" sz="2000" b="0" dirty="0" err="1">
                <a:solidFill>
                  <a:schemeClr val="tx1"/>
                </a:solidFill>
              </a:rPr>
              <a:t>Landon</a:t>
            </a:r>
            <a:r>
              <a:rPr lang="nl-BE" sz="2000" b="0" dirty="0">
                <a:solidFill>
                  <a:schemeClr val="tx1"/>
                </a:solidFill>
              </a:rPr>
              <a:t>) (Zangersheide)</a:t>
            </a:r>
          </a:p>
          <a:p>
            <a:pPr marL="0" indent="0">
              <a:buNone/>
            </a:pPr>
            <a:endParaRPr lang="nl-BE" sz="2000" b="0" dirty="0">
              <a:solidFill>
                <a:schemeClr val="tx1"/>
              </a:solidFill>
            </a:endParaRPr>
          </a:p>
          <a:p>
            <a:pPr marL="0" indent="0">
              <a:buNone/>
            </a:pPr>
            <a:r>
              <a:rPr lang="nl-BE" sz="2000" dirty="0">
                <a:solidFill>
                  <a:schemeClr val="tx1"/>
                </a:solidFill>
              </a:rPr>
              <a:t>Daarnaast nog resem wereldpaarden</a:t>
            </a:r>
            <a:r>
              <a:rPr lang="nl-BE" sz="2000" b="0" dirty="0">
                <a:solidFill>
                  <a:schemeClr val="tx1"/>
                </a:solidFill>
              </a:rPr>
              <a:t>: </a:t>
            </a:r>
          </a:p>
          <a:p>
            <a:pPr marL="0" indent="0">
              <a:buNone/>
            </a:pPr>
            <a:r>
              <a:rPr lang="nl-BE" sz="2000" b="0" dirty="0">
                <a:solidFill>
                  <a:schemeClr val="tx1"/>
                </a:solidFill>
              </a:rPr>
              <a:t>Killer Queen, Katanga van het </a:t>
            </a:r>
            <a:r>
              <a:rPr lang="nl-BE" sz="2000" b="0" dirty="0" err="1">
                <a:solidFill>
                  <a:schemeClr val="tx1"/>
                </a:solidFill>
              </a:rPr>
              <a:t>Dingeshof</a:t>
            </a:r>
            <a:r>
              <a:rPr lang="nl-BE" sz="2000" b="0" dirty="0">
                <a:solidFill>
                  <a:schemeClr val="tx1"/>
                </a:solidFill>
              </a:rPr>
              <a:t>, Gazelle, </a:t>
            </a:r>
            <a:r>
              <a:rPr lang="nl-BE" sz="2000" b="0" dirty="0" err="1">
                <a:solidFill>
                  <a:schemeClr val="tx1"/>
                </a:solidFill>
              </a:rPr>
              <a:t>Hello</a:t>
            </a:r>
            <a:r>
              <a:rPr lang="nl-BE" sz="2000" b="0" dirty="0">
                <a:solidFill>
                  <a:schemeClr val="tx1"/>
                </a:solidFill>
              </a:rPr>
              <a:t> Jefferson, Tobago Z, Halifax van het </a:t>
            </a:r>
            <a:r>
              <a:rPr lang="nl-BE" sz="2000" b="0" dirty="0" err="1">
                <a:solidFill>
                  <a:schemeClr val="tx1"/>
                </a:solidFill>
              </a:rPr>
              <a:t>Kluizebos</a:t>
            </a:r>
            <a:r>
              <a:rPr lang="nl-BE" sz="2000" b="0" dirty="0">
                <a:solidFill>
                  <a:schemeClr val="tx1"/>
                </a:solidFill>
              </a:rPr>
              <a:t>, … </a:t>
            </a:r>
            <a:endParaRPr lang="nl-BE" sz="2000" dirty="0">
              <a:solidFill>
                <a:schemeClr val="tx1"/>
              </a:solidFill>
            </a:endParaRPr>
          </a:p>
          <a:p>
            <a:pPr marL="0" indent="0">
              <a:buNone/>
            </a:pPr>
            <a:endParaRPr lang="nl-BE" sz="2000" dirty="0">
              <a:solidFill>
                <a:schemeClr val="tx1"/>
              </a:solidFill>
            </a:endParaRPr>
          </a:p>
          <a:p>
            <a:pPr marL="0" indent="0">
              <a:buNone/>
            </a:pPr>
            <a:endParaRPr lang="nl-BE" sz="2000" dirty="0">
              <a:solidFill>
                <a:schemeClr val="tx1"/>
              </a:solidFill>
            </a:endParaRPr>
          </a:p>
        </p:txBody>
      </p:sp>
      <p:sp>
        <p:nvSpPr>
          <p:cNvPr id="5" name="Tijdelijke aanduiding voor voettekst 4">
            <a:extLst>
              <a:ext uri="{FF2B5EF4-FFF2-40B4-BE49-F238E27FC236}">
                <a16:creationId xmlns:a16="http://schemas.microsoft.com/office/drawing/2014/main" id="{3E0AE35B-7F53-7704-0D54-BA287C8F6059}"/>
              </a:ext>
            </a:extLst>
          </p:cNvPr>
          <p:cNvSpPr>
            <a:spLocks noGrp="1"/>
          </p:cNvSpPr>
          <p:nvPr>
            <p:ph type="ftr" sz="quarter" idx="11"/>
          </p:nvPr>
        </p:nvSpPr>
        <p:spPr/>
        <p:txBody>
          <a:bodyPr/>
          <a:lstStyle/>
          <a:p>
            <a:r>
              <a:rPr lang="nl-BE" dirty="0"/>
              <a:t>Paarden in Vlaanderen</a:t>
            </a:r>
          </a:p>
        </p:txBody>
      </p:sp>
      <p:sp>
        <p:nvSpPr>
          <p:cNvPr id="6" name="Tijdelijke aanduiding voor dianummer 5">
            <a:extLst>
              <a:ext uri="{FF2B5EF4-FFF2-40B4-BE49-F238E27FC236}">
                <a16:creationId xmlns:a16="http://schemas.microsoft.com/office/drawing/2014/main" id="{96E83BF1-9BD3-9297-1EC9-13FC6ECAA6D5}"/>
              </a:ext>
            </a:extLst>
          </p:cNvPr>
          <p:cNvSpPr>
            <a:spLocks noGrp="1"/>
          </p:cNvSpPr>
          <p:nvPr>
            <p:ph type="sldNum" sz="quarter" idx="12"/>
          </p:nvPr>
        </p:nvSpPr>
        <p:spPr/>
        <p:txBody>
          <a:bodyPr/>
          <a:lstStyle/>
          <a:p>
            <a:fld id="{A2A07089-61DB-40D0-A4F6-5175B0242D68}" type="slidenum">
              <a:rPr lang="nl-BE" smtClean="0"/>
              <a:pPr/>
              <a:t>28</a:t>
            </a:fld>
            <a:endParaRPr lang="nl-BE" dirty="0"/>
          </a:p>
        </p:txBody>
      </p:sp>
      <p:pic>
        <p:nvPicPr>
          <p:cNvPr id="7" name="Afbeelding 6">
            <a:extLst>
              <a:ext uri="{FF2B5EF4-FFF2-40B4-BE49-F238E27FC236}">
                <a16:creationId xmlns:a16="http://schemas.microsoft.com/office/drawing/2014/main" id="{1CF356C8-9671-3DAD-F45F-865665B301D5}"/>
              </a:ext>
            </a:extLst>
          </p:cNvPr>
          <p:cNvPicPr>
            <a:picLocks noChangeAspect="1"/>
          </p:cNvPicPr>
          <p:nvPr/>
        </p:nvPicPr>
        <p:blipFill rotWithShape="1">
          <a:blip r:embed="rId2">
            <a:extLst>
              <a:ext uri="{28A0092B-C50C-407E-A947-70E740481C1C}">
                <a14:useLocalDpi xmlns:a14="http://schemas.microsoft.com/office/drawing/2010/main" val="0"/>
              </a:ext>
            </a:extLst>
          </a:blip>
          <a:srcRect b="10017"/>
          <a:stretch/>
        </p:blipFill>
        <p:spPr>
          <a:xfrm>
            <a:off x="8773302" y="904692"/>
            <a:ext cx="2300082" cy="3096602"/>
          </a:xfrm>
          <a:prstGeom prst="rect">
            <a:avLst/>
          </a:prstGeom>
        </p:spPr>
      </p:pic>
    </p:spTree>
    <p:extLst>
      <p:ext uri="{BB962C8B-B14F-4D97-AF65-F5344CB8AC3E}">
        <p14:creationId xmlns:p14="http://schemas.microsoft.com/office/powerpoint/2010/main" val="17123149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De beste springpaarden ter wereld</a:t>
            </a:r>
          </a:p>
        </p:txBody>
      </p:sp>
      <p:sp>
        <p:nvSpPr>
          <p:cNvPr id="3" name="Tijdelijke aanduiding voor inhoud 2"/>
          <p:cNvSpPr>
            <a:spLocks noGrp="1"/>
          </p:cNvSpPr>
          <p:nvPr>
            <p:ph idx="1"/>
          </p:nvPr>
        </p:nvSpPr>
        <p:spPr/>
        <p:txBody>
          <a:bodyPr>
            <a:normAutofit/>
          </a:bodyPr>
          <a:lstStyle/>
          <a:p>
            <a:pPr marL="0" indent="0">
              <a:buNone/>
            </a:pPr>
            <a:r>
              <a:rPr lang="nl-BE" sz="2400" dirty="0">
                <a:solidFill>
                  <a:schemeClr val="tx1"/>
                </a:solidFill>
              </a:rPr>
              <a:t>Beste fokhengsten ter wereld</a:t>
            </a:r>
          </a:p>
          <a:p>
            <a:pPr marL="0" indent="0">
              <a:buNone/>
            </a:pPr>
            <a:r>
              <a:rPr lang="nl-BE" sz="2400" b="0" dirty="0">
                <a:solidFill>
                  <a:schemeClr val="tx1"/>
                </a:solidFill>
              </a:rPr>
              <a:t>		</a:t>
            </a:r>
          </a:p>
          <a:p>
            <a:pPr marL="0" indent="0">
              <a:buNone/>
            </a:pPr>
            <a:r>
              <a:rPr lang="nl-BE" sz="2400" i="1" dirty="0" err="1">
                <a:solidFill>
                  <a:schemeClr val="tx1"/>
                </a:solidFill>
              </a:rPr>
              <a:t>Darco</a:t>
            </a:r>
            <a:r>
              <a:rPr lang="nl-BE" sz="2400" b="0" dirty="0">
                <a:solidFill>
                  <a:schemeClr val="tx1"/>
                </a:solidFill>
              </a:rPr>
              <a:t> (BWP) = beste fokhengst aller tijden</a:t>
            </a:r>
          </a:p>
          <a:p>
            <a:pPr marL="0" indent="0">
              <a:buNone/>
            </a:pPr>
            <a:r>
              <a:rPr lang="nl-BE" sz="2400" b="0" dirty="0" err="1">
                <a:solidFill>
                  <a:schemeClr val="tx1"/>
                </a:solidFill>
              </a:rPr>
              <a:t>nr</a:t>
            </a:r>
            <a:r>
              <a:rPr lang="nl-BE" sz="2400" b="0" dirty="0">
                <a:solidFill>
                  <a:schemeClr val="tx1"/>
                </a:solidFill>
              </a:rPr>
              <a:t> 1 op WBFSH ranking van 2007 tem 2011</a:t>
            </a:r>
          </a:p>
          <a:p>
            <a:pPr marL="0" indent="0">
              <a:buNone/>
            </a:pPr>
            <a:endParaRPr lang="nl-BE" sz="2400" b="0" dirty="0">
              <a:solidFill>
                <a:schemeClr val="tx1"/>
              </a:solidFill>
            </a:endParaRPr>
          </a:p>
          <a:p>
            <a:pPr marL="0" indent="0">
              <a:buNone/>
            </a:pPr>
            <a:endParaRPr lang="nl-BE" sz="2400" b="0" dirty="0">
              <a:solidFill>
                <a:schemeClr val="tx1"/>
              </a:solidFill>
            </a:endParaRPr>
          </a:p>
          <a:p>
            <a:pPr marL="0" indent="0">
              <a:buNone/>
            </a:pPr>
            <a:r>
              <a:rPr lang="nl-BE" sz="2400" dirty="0">
                <a:solidFill>
                  <a:schemeClr val="tx1"/>
                </a:solidFill>
              </a:rPr>
              <a:t>Ranking eind 2022</a:t>
            </a:r>
            <a:r>
              <a:rPr lang="nl-BE" sz="2400" b="0" dirty="0">
                <a:solidFill>
                  <a:schemeClr val="tx1"/>
                </a:solidFill>
              </a:rPr>
              <a:t>:  </a:t>
            </a:r>
            <a:r>
              <a:rPr lang="nl-BE" sz="2000" b="0" dirty="0">
                <a:solidFill>
                  <a:schemeClr val="tx1"/>
                </a:solidFill>
              </a:rPr>
              <a:t>5. Toulon, 8. Eldorado van de Zeshoek &amp; 9. </a:t>
            </a:r>
            <a:r>
              <a:rPr lang="nl-BE" sz="2000" b="0" dirty="0" err="1">
                <a:solidFill>
                  <a:schemeClr val="tx1"/>
                </a:solidFill>
              </a:rPr>
              <a:t>Nabab</a:t>
            </a:r>
            <a:r>
              <a:rPr lang="nl-BE" sz="2000" b="0" dirty="0">
                <a:solidFill>
                  <a:schemeClr val="tx1"/>
                </a:solidFill>
              </a:rPr>
              <a:t> de </a:t>
            </a:r>
            <a:r>
              <a:rPr lang="nl-BE" sz="2000" b="0" dirty="0" err="1">
                <a:solidFill>
                  <a:schemeClr val="tx1"/>
                </a:solidFill>
              </a:rPr>
              <a:t>Rêve</a:t>
            </a:r>
            <a:endParaRPr lang="nl-BE" sz="2400" b="0" dirty="0">
              <a:solidFill>
                <a:schemeClr val="tx1"/>
              </a:solidFill>
            </a:endParaRPr>
          </a:p>
          <a:p>
            <a:pPr marL="0" indent="0">
              <a:buNone/>
            </a:pPr>
            <a:endParaRPr lang="nl-BE" sz="2400" b="0" dirty="0">
              <a:solidFill>
                <a:schemeClr val="tx1"/>
              </a:solidFill>
            </a:endParaRPr>
          </a:p>
          <a:p>
            <a:pPr marL="0" indent="0">
              <a:buNone/>
            </a:pPr>
            <a:r>
              <a:rPr lang="nl-BE" sz="2400" dirty="0">
                <a:solidFill>
                  <a:schemeClr val="tx1"/>
                </a:solidFill>
              </a:rPr>
              <a:t>Ranking Eind 2023</a:t>
            </a:r>
            <a:r>
              <a:rPr lang="nl-BE" sz="2400" b="0" dirty="0">
                <a:solidFill>
                  <a:schemeClr val="tx1"/>
                </a:solidFill>
              </a:rPr>
              <a:t>:  </a:t>
            </a:r>
            <a:r>
              <a:rPr lang="nl-BE" sz="2000" b="0" dirty="0">
                <a:solidFill>
                  <a:schemeClr val="tx1"/>
                </a:solidFill>
              </a:rPr>
              <a:t>6. Toulon. 9. Eldorado van de Zeshoek</a:t>
            </a:r>
            <a:endParaRPr lang="nl-BE" sz="2400" b="0" dirty="0">
              <a:solidFill>
                <a:schemeClr val="tx1"/>
              </a:solidFill>
            </a:endParaRPr>
          </a:p>
          <a:p>
            <a:pPr marL="0" indent="0">
              <a:buNone/>
            </a:pPr>
            <a:endParaRPr lang="nl-BE" sz="2400" dirty="0">
              <a:solidFill>
                <a:schemeClr val="tx1"/>
              </a:solidFill>
            </a:endParaRPr>
          </a:p>
        </p:txBody>
      </p:sp>
      <p:sp>
        <p:nvSpPr>
          <p:cNvPr id="5" name="Tijdelijke aanduiding voor voettekst 4"/>
          <p:cNvSpPr>
            <a:spLocks noGrp="1"/>
          </p:cNvSpPr>
          <p:nvPr>
            <p:ph type="ftr" sz="quarter" idx="11"/>
          </p:nvPr>
        </p:nvSpPr>
        <p:spPr/>
        <p:txBody>
          <a:bodyPr/>
          <a:lstStyle/>
          <a:p>
            <a:r>
              <a:rPr lang="nl-BE" dirty="0"/>
              <a:t>Paarden in Vlaanderen</a:t>
            </a:r>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29</a:t>
            </a:fld>
            <a:endParaRPr lang="nl-BE" dirty="0"/>
          </a:p>
        </p:txBody>
      </p:sp>
      <p:pic>
        <p:nvPicPr>
          <p:cNvPr id="2050" name="Picture 2" descr="Darco - Breeding Stallion">
            <a:extLst>
              <a:ext uri="{FF2B5EF4-FFF2-40B4-BE49-F238E27FC236}">
                <a16:creationId xmlns:a16="http://schemas.microsoft.com/office/drawing/2014/main" id="{89C7CA3D-A212-FC23-C175-1EA29F9BB2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2293" y="267128"/>
            <a:ext cx="2885112" cy="3846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2413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82C02-66C8-277D-E47B-158CFA5207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676B9D-6FF3-484E-92BF-09A3FC8563E5}"/>
              </a:ext>
            </a:extLst>
          </p:cNvPr>
          <p:cNvSpPr>
            <a:spLocks noGrp="1"/>
          </p:cNvSpPr>
          <p:nvPr>
            <p:ph type="title"/>
          </p:nvPr>
        </p:nvSpPr>
        <p:spPr/>
        <p:txBody>
          <a:bodyPr/>
          <a:lstStyle/>
          <a:p>
            <a:r>
              <a:rPr lang="nl-BE" dirty="0" err="1"/>
              <a:t>PaardenPunt</a:t>
            </a:r>
            <a:r>
              <a:rPr lang="nl-BE" dirty="0"/>
              <a:t> Vlaanderen – koepel van de Vlaamse Paardensector</a:t>
            </a:r>
          </a:p>
        </p:txBody>
      </p:sp>
      <p:sp>
        <p:nvSpPr>
          <p:cNvPr id="3" name="Tijdelijke aanduiding voor inhoud 2">
            <a:extLst>
              <a:ext uri="{FF2B5EF4-FFF2-40B4-BE49-F238E27FC236}">
                <a16:creationId xmlns:a16="http://schemas.microsoft.com/office/drawing/2014/main" id="{8CFA79B6-5A45-BF87-755B-E4BD6F7F9DE0}"/>
              </a:ext>
            </a:extLst>
          </p:cNvPr>
          <p:cNvSpPr>
            <a:spLocks noGrp="1"/>
          </p:cNvSpPr>
          <p:nvPr>
            <p:ph idx="1"/>
          </p:nvPr>
        </p:nvSpPr>
        <p:spPr>
          <a:xfrm>
            <a:off x="344424" y="1690690"/>
            <a:ext cx="10515600" cy="4351338"/>
          </a:xfrm>
        </p:spPr>
        <p:txBody>
          <a:bodyPr>
            <a:normAutofit/>
          </a:bodyPr>
          <a:lstStyle/>
          <a:p>
            <a:pPr marL="342900" lvl="1" indent="0">
              <a:buNone/>
            </a:pPr>
            <a:endParaRPr lang="nl-BE" dirty="0">
              <a:solidFill>
                <a:schemeClr val="tx1"/>
              </a:solidFill>
            </a:endParaRPr>
          </a:p>
          <a:p>
            <a:r>
              <a:rPr lang="nl-BE" dirty="0">
                <a:solidFill>
                  <a:schemeClr val="tx1"/>
                </a:solidFill>
              </a:rPr>
              <a:t>Informatie &amp; documentatiecentrum</a:t>
            </a:r>
          </a:p>
          <a:p>
            <a:pPr marL="0" indent="0">
              <a:buNone/>
            </a:pPr>
            <a:endParaRPr lang="nl-BE" dirty="0">
              <a:solidFill>
                <a:schemeClr val="tx1"/>
              </a:solidFill>
            </a:endParaRPr>
          </a:p>
          <a:p>
            <a:pPr lvl="1"/>
            <a:r>
              <a:rPr lang="nl-BE" sz="2000" dirty="0">
                <a:solidFill>
                  <a:schemeClr val="tx1"/>
                </a:solidFill>
              </a:rPr>
              <a:t>Website: </a:t>
            </a:r>
            <a:r>
              <a:rPr lang="nl-BE" sz="2000" dirty="0">
                <a:solidFill>
                  <a:schemeClr val="tx1"/>
                </a:solidFill>
                <a:hlinkClick r:id="rId2">
                  <a:extLst>
                    <a:ext uri="{A12FA001-AC4F-418D-AE19-62706E023703}">
                      <ahyp:hlinkClr xmlns:ahyp="http://schemas.microsoft.com/office/drawing/2018/hyperlinkcolor" val="tx"/>
                    </a:ext>
                  </a:extLst>
                </a:hlinkClick>
              </a:rPr>
              <a:t>www.paarden.vlaanderen</a:t>
            </a:r>
            <a:endParaRPr lang="nl-BE" sz="2000" dirty="0">
              <a:solidFill>
                <a:schemeClr val="tx1"/>
              </a:solidFill>
            </a:endParaRPr>
          </a:p>
          <a:p>
            <a:pPr lvl="1"/>
            <a:r>
              <a:rPr lang="nl-BE" sz="2000" dirty="0">
                <a:solidFill>
                  <a:schemeClr val="tx1"/>
                </a:solidFill>
              </a:rPr>
              <a:t>Nieuwsbrief</a:t>
            </a:r>
          </a:p>
          <a:p>
            <a:pPr marL="342900" lvl="1" indent="0">
              <a:buNone/>
            </a:pPr>
            <a:endParaRPr lang="nl-BE" dirty="0">
              <a:solidFill>
                <a:schemeClr val="tx1"/>
              </a:solidFill>
            </a:endParaRPr>
          </a:p>
          <a:p>
            <a:r>
              <a:rPr lang="nl-BE" dirty="0">
                <a:solidFill>
                  <a:schemeClr val="tx1"/>
                </a:solidFill>
              </a:rPr>
              <a:t>Identificatie &amp; registratie </a:t>
            </a:r>
            <a:r>
              <a:rPr lang="nl-BE" dirty="0" err="1">
                <a:solidFill>
                  <a:schemeClr val="tx1"/>
                </a:solidFill>
              </a:rPr>
              <a:t>paardachtigen</a:t>
            </a:r>
            <a:endParaRPr lang="nl-BE" dirty="0">
              <a:solidFill>
                <a:schemeClr val="tx1"/>
              </a:solidFill>
            </a:endParaRPr>
          </a:p>
          <a:p>
            <a:endParaRPr lang="nl-BE" dirty="0">
              <a:solidFill>
                <a:schemeClr val="tx1"/>
              </a:solidFill>
            </a:endParaRPr>
          </a:p>
          <a:p>
            <a:pPr lvl="1"/>
            <a:r>
              <a:rPr lang="nl-BE" sz="2000" dirty="0">
                <a:solidFill>
                  <a:schemeClr val="tx1"/>
                </a:solidFill>
              </a:rPr>
              <a:t>Het paard als voedselproducerend dier</a:t>
            </a:r>
          </a:p>
          <a:p>
            <a:pPr lvl="3"/>
            <a:endParaRPr lang="nl-BE" dirty="0">
              <a:solidFill>
                <a:schemeClr val="tx1"/>
              </a:solidFill>
            </a:endParaRPr>
          </a:p>
        </p:txBody>
      </p:sp>
      <p:sp>
        <p:nvSpPr>
          <p:cNvPr id="5" name="Tijdelijke aanduiding voor voettekst 4">
            <a:extLst>
              <a:ext uri="{FF2B5EF4-FFF2-40B4-BE49-F238E27FC236}">
                <a16:creationId xmlns:a16="http://schemas.microsoft.com/office/drawing/2014/main" id="{71746F1C-1DF5-01B9-35DD-0074C5B61642}"/>
              </a:ext>
            </a:extLst>
          </p:cNvPr>
          <p:cNvSpPr>
            <a:spLocks noGrp="1"/>
          </p:cNvSpPr>
          <p:nvPr>
            <p:ph type="ftr" sz="quarter" idx="11"/>
          </p:nvPr>
        </p:nvSpPr>
        <p:spPr/>
        <p:txBody>
          <a:bodyPr/>
          <a:lstStyle/>
          <a:p>
            <a:r>
              <a:rPr lang="nl-BE" dirty="0"/>
              <a:t>Paarden in Vlaanderen</a:t>
            </a:r>
          </a:p>
        </p:txBody>
      </p:sp>
      <p:sp>
        <p:nvSpPr>
          <p:cNvPr id="6" name="Tijdelijke aanduiding voor dianummer 5">
            <a:extLst>
              <a:ext uri="{FF2B5EF4-FFF2-40B4-BE49-F238E27FC236}">
                <a16:creationId xmlns:a16="http://schemas.microsoft.com/office/drawing/2014/main" id="{903686F4-42EA-0BE9-598E-EB75A6AE29BF}"/>
              </a:ext>
            </a:extLst>
          </p:cNvPr>
          <p:cNvSpPr>
            <a:spLocks noGrp="1"/>
          </p:cNvSpPr>
          <p:nvPr>
            <p:ph type="sldNum" sz="quarter" idx="12"/>
          </p:nvPr>
        </p:nvSpPr>
        <p:spPr/>
        <p:txBody>
          <a:bodyPr/>
          <a:lstStyle/>
          <a:p>
            <a:fld id="{A2A07089-61DB-40D0-A4F6-5175B0242D68}" type="slidenum">
              <a:rPr lang="nl-BE" smtClean="0"/>
              <a:pPr/>
              <a:t>3</a:t>
            </a:fld>
            <a:endParaRPr lang="nl-BE" dirty="0"/>
          </a:p>
        </p:txBody>
      </p:sp>
      <p:pic>
        <p:nvPicPr>
          <p:cNvPr id="5122" name="Picture 2" descr="BCP toepassing">
            <a:extLst>
              <a:ext uri="{FF2B5EF4-FFF2-40B4-BE49-F238E27FC236}">
                <a16:creationId xmlns:a16="http://schemas.microsoft.com/office/drawing/2014/main" id="{736BA8A9-BE48-C2FE-3802-6B870A6F0F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190530"/>
            <a:ext cx="5112120" cy="154245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Pessoa 3D e um grande megafone fotos, imagens de © AlexanderMas #27568639">
            <a:extLst>
              <a:ext uri="{FF2B5EF4-FFF2-40B4-BE49-F238E27FC236}">
                <a16:creationId xmlns:a16="http://schemas.microsoft.com/office/drawing/2014/main" id="{293ED144-B287-270A-D96B-F02E6861709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BE"/>
          </a:p>
        </p:txBody>
      </p:sp>
      <p:pic>
        <p:nvPicPr>
          <p:cNvPr id="10" name="Afbeelding 9">
            <a:extLst>
              <a:ext uri="{FF2B5EF4-FFF2-40B4-BE49-F238E27FC236}">
                <a16:creationId xmlns:a16="http://schemas.microsoft.com/office/drawing/2014/main" id="{9C76600C-E59F-BBE5-807A-4F5A6AC54C88}"/>
              </a:ext>
            </a:extLst>
          </p:cNvPr>
          <p:cNvPicPr>
            <a:picLocks noChangeAspect="1"/>
          </p:cNvPicPr>
          <p:nvPr/>
        </p:nvPicPr>
        <p:blipFill>
          <a:blip r:embed="rId4"/>
          <a:stretch>
            <a:fillRect/>
          </a:stretch>
        </p:blipFill>
        <p:spPr>
          <a:xfrm>
            <a:off x="6742176" y="1027908"/>
            <a:ext cx="3646932" cy="2978328"/>
          </a:xfrm>
          <a:prstGeom prst="rect">
            <a:avLst/>
          </a:prstGeom>
        </p:spPr>
      </p:pic>
    </p:spTree>
    <p:extLst>
      <p:ext uri="{BB962C8B-B14F-4D97-AF65-F5344CB8AC3E}">
        <p14:creationId xmlns:p14="http://schemas.microsoft.com/office/powerpoint/2010/main" val="25988146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Sportief succes van onze ruiters</a:t>
            </a:r>
          </a:p>
        </p:txBody>
      </p:sp>
      <p:sp>
        <p:nvSpPr>
          <p:cNvPr id="3" name="Tijdelijke aanduiding voor inhoud 2"/>
          <p:cNvSpPr>
            <a:spLocks noGrp="1"/>
          </p:cNvSpPr>
          <p:nvPr>
            <p:ph idx="1"/>
          </p:nvPr>
        </p:nvSpPr>
        <p:spPr>
          <a:xfrm>
            <a:off x="318499" y="1366463"/>
            <a:ext cx="11035301" cy="4810500"/>
          </a:xfrm>
        </p:spPr>
        <p:txBody>
          <a:bodyPr>
            <a:normAutofit/>
          </a:bodyPr>
          <a:lstStyle/>
          <a:p>
            <a:pPr marL="0" indent="0">
              <a:buNone/>
            </a:pPr>
            <a:endParaRPr lang="nl-BE" sz="2400" dirty="0">
              <a:solidFill>
                <a:schemeClr val="tx1"/>
              </a:solidFill>
            </a:endParaRPr>
          </a:p>
          <a:p>
            <a:r>
              <a:rPr lang="nl-BE" sz="2400" dirty="0">
                <a:solidFill>
                  <a:schemeClr val="tx1"/>
                </a:solidFill>
              </a:rPr>
              <a:t>Jumpingteam brons Olympische spelen Tokyo</a:t>
            </a:r>
          </a:p>
          <a:p>
            <a:pPr marL="0" indent="0">
              <a:buNone/>
            </a:pPr>
            <a:r>
              <a:rPr lang="en-US" sz="2400" b="0" dirty="0">
                <a:solidFill>
                  <a:schemeClr val="tx1"/>
                </a:solidFill>
              </a:rPr>
              <a:t> </a:t>
            </a:r>
            <a:r>
              <a:rPr lang="en-US" sz="2000" b="0" dirty="0">
                <a:solidFill>
                  <a:schemeClr val="tx1"/>
                </a:solidFill>
              </a:rPr>
              <a:t>Pieter Devos, </a:t>
            </a:r>
            <a:r>
              <a:rPr lang="en-US" sz="2000" b="0" dirty="0" err="1">
                <a:solidFill>
                  <a:schemeClr val="tx1"/>
                </a:solidFill>
              </a:rPr>
              <a:t>Jérôme</a:t>
            </a:r>
            <a:r>
              <a:rPr lang="en-US" sz="2000" b="0" dirty="0">
                <a:solidFill>
                  <a:schemeClr val="tx1"/>
                </a:solidFill>
              </a:rPr>
              <a:t> </a:t>
            </a:r>
            <a:r>
              <a:rPr lang="en-US" sz="2000" b="0" dirty="0" err="1">
                <a:solidFill>
                  <a:schemeClr val="tx1"/>
                </a:solidFill>
              </a:rPr>
              <a:t>Guéry</a:t>
            </a:r>
            <a:r>
              <a:rPr lang="en-US" sz="2000" b="0" dirty="0">
                <a:solidFill>
                  <a:schemeClr val="tx1"/>
                </a:solidFill>
              </a:rPr>
              <a:t> and Gregory </a:t>
            </a:r>
            <a:r>
              <a:rPr lang="en-US" sz="2000" b="0" dirty="0" err="1">
                <a:solidFill>
                  <a:schemeClr val="tx1"/>
                </a:solidFill>
              </a:rPr>
              <a:t>Wathelet</a:t>
            </a:r>
            <a:endParaRPr lang="en-US" sz="2000" b="0" dirty="0">
              <a:solidFill>
                <a:schemeClr val="tx1"/>
              </a:solidFill>
            </a:endParaRPr>
          </a:p>
          <a:p>
            <a:pPr marL="0" indent="0">
              <a:buNone/>
            </a:pPr>
            <a:endParaRPr lang="nl-BE" sz="2000" b="0" dirty="0">
              <a:solidFill>
                <a:schemeClr val="tx1"/>
              </a:solidFill>
            </a:endParaRPr>
          </a:p>
          <a:p>
            <a:r>
              <a:rPr lang="nl-BE" sz="2400" dirty="0">
                <a:solidFill>
                  <a:schemeClr val="tx1"/>
                </a:solidFill>
              </a:rPr>
              <a:t>Twee wereldkampioenen op rij, nu </a:t>
            </a:r>
            <a:r>
              <a:rPr lang="nl-BE" sz="2400" dirty="0" err="1">
                <a:solidFill>
                  <a:schemeClr val="tx1"/>
                </a:solidFill>
              </a:rPr>
              <a:t>vice-wereldkampioen</a:t>
            </a:r>
            <a:endParaRPr lang="nl-BE" sz="2400" dirty="0">
              <a:solidFill>
                <a:schemeClr val="tx1"/>
              </a:solidFill>
            </a:endParaRPr>
          </a:p>
          <a:p>
            <a:pPr lvl="1"/>
            <a:r>
              <a:rPr lang="nl-BE" sz="2000" dirty="0">
                <a:solidFill>
                  <a:schemeClr val="tx1"/>
                </a:solidFill>
              </a:rPr>
              <a:t>2006: Jos Lansink met </a:t>
            </a:r>
            <a:r>
              <a:rPr lang="nl-BE" sz="2000" dirty="0" err="1">
                <a:solidFill>
                  <a:schemeClr val="tx1"/>
                </a:solidFill>
              </a:rPr>
              <a:t>Cumano</a:t>
            </a:r>
            <a:endParaRPr lang="nl-BE" sz="2000" dirty="0">
              <a:solidFill>
                <a:schemeClr val="tx1"/>
              </a:solidFill>
            </a:endParaRPr>
          </a:p>
          <a:p>
            <a:pPr lvl="1"/>
            <a:r>
              <a:rPr lang="nl-BE" sz="2000" dirty="0">
                <a:solidFill>
                  <a:schemeClr val="tx1"/>
                </a:solidFill>
              </a:rPr>
              <a:t>2010: Philippe Lejeune met Vigo </a:t>
            </a:r>
            <a:r>
              <a:rPr lang="nl-BE" sz="2000" dirty="0" err="1">
                <a:solidFill>
                  <a:schemeClr val="tx1"/>
                </a:solidFill>
              </a:rPr>
              <a:t>d’Arsouille</a:t>
            </a:r>
            <a:r>
              <a:rPr lang="nl-BE" sz="2000" dirty="0">
                <a:solidFill>
                  <a:schemeClr val="tx1"/>
                </a:solidFill>
              </a:rPr>
              <a:t> (BWP) </a:t>
            </a:r>
          </a:p>
          <a:p>
            <a:pPr lvl="1"/>
            <a:r>
              <a:rPr lang="nl-BE" sz="2000" dirty="0">
                <a:solidFill>
                  <a:schemeClr val="tx1"/>
                </a:solidFill>
              </a:rPr>
              <a:t>2014: beste paard wereldruiterspelen Cortes C (BWP)</a:t>
            </a:r>
          </a:p>
          <a:p>
            <a:pPr lvl="1"/>
            <a:r>
              <a:rPr lang="nl-BE" sz="2000" dirty="0">
                <a:solidFill>
                  <a:schemeClr val="tx1"/>
                </a:solidFill>
              </a:rPr>
              <a:t>2018: H&amp;M Indiana (BWP) zilver met team</a:t>
            </a:r>
          </a:p>
          <a:p>
            <a:pPr lvl="1"/>
            <a:r>
              <a:rPr lang="nl-BE" sz="2000" dirty="0">
                <a:solidFill>
                  <a:schemeClr val="tx1"/>
                </a:solidFill>
              </a:rPr>
              <a:t>2022: beste paard wereldruiterspelen King Edward </a:t>
            </a:r>
            <a:r>
              <a:rPr lang="nl-BE" sz="2000" dirty="0" err="1">
                <a:solidFill>
                  <a:schemeClr val="tx1"/>
                </a:solidFill>
              </a:rPr>
              <a:t>Ress</a:t>
            </a:r>
            <a:r>
              <a:rPr lang="nl-BE" sz="2000" dirty="0">
                <a:solidFill>
                  <a:schemeClr val="tx1"/>
                </a:solidFill>
              </a:rPr>
              <a:t> (BWP)</a:t>
            </a:r>
          </a:p>
          <a:p>
            <a:pPr marL="342900" lvl="1" indent="0">
              <a:buNone/>
            </a:pPr>
            <a:r>
              <a:rPr lang="nl-BE" sz="2000" dirty="0">
                <a:solidFill>
                  <a:schemeClr val="tx1"/>
                </a:solidFill>
              </a:rPr>
              <a:t>              </a:t>
            </a:r>
            <a:r>
              <a:rPr lang="nl-BE" sz="2000" dirty="0" err="1">
                <a:solidFill>
                  <a:schemeClr val="tx1"/>
                </a:solidFill>
              </a:rPr>
              <a:t>vice-wereldkampioen</a:t>
            </a:r>
            <a:r>
              <a:rPr lang="nl-BE" sz="2000" dirty="0">
                <a:solidFill>
                  <a:schemeClr val="tx1"/>
                </a:solidFill>
              </a:rPr>
              <a:t>: </a:t>
            </a:r>
            <a:r>
              <a:rPr lang="nl-BE" sz="2000" dirty="0" err="1">
                <a:solidFill>
                  <a:schemeClr val="tx1"/>
                </a:solidFill>
              </a:rPr>
              <a:t>Jérôme</a:t>
            </a:r>
            <a:r>
              <a:rPr lang="nl-BE" sz="2000" dirty="0">
                <a:solidFill>
                  <a:schemeClr val="tx1"/>
                </a:solidFill>
              </a:rPr>
              <a:t> </a:t>
            </a:r>
            <a:r>
              <a:rPr lang="nl-BE" sz="2000" dirty="0" err="1">
                <a:solidFill>
                  <a:schemeClr val="tx1"/>
                </a:solidFill>
              </a:rPr>
              <a:t>Guéry</a:t>
            </a:r>
            <a:r>
              <a:rPr lang="nl-BE" sz="2000" dirty="0">
                <a:solidFill>
                  <a:schemeClr val="tx1"/>
                </a:solidFill>
              </a:rPr>
              <a:t> met </a:t>
            </a:r>
            <a:r>
              <a:rPr lang="nl-BE" sz="2000" dirty="0" err="1">
                <a:solidFill>
                  <a:schemeClr val="tx1"/>
                </a:solidFill>
              </a:rPr>
              <a:t>Quel</a:t>
            </a:r>
            <a:r>
              <a:rPr lang="nl-BE" sz="2000" dirty="0">
                <a:solidFill>
                  <a:schemeClr val="tx1"/>
                </a:solidFill>
              </a:rPr>
              <a:t> Homme de Hus</a:t>
            </a:r>
          </a:p>
          <a:p>
            <a:pPr marL="342900" lvl="1" indent="0">
              <a:buNone/>
            </a:pPr>
            <a:endParaRPr lang="nl-BE" sz="2000" dirty="0">
              <a:solidFill>
                <a:schemeClr val="tx1"/>
              </a:solidFill>
            </a:endParaRPr>
          </a:p>
        </p:txBody>
      </p:sp>
      <p:sp>
        <p:nvSpPr>
          <p:cNvPr id="5" name="Tijdelijke aanduiding voor voettekst 4"/>
          <p:cNvSpPr>
            <a:spLocks noGrp="1"/>
          </p:cNvSpPr>
          <p:nvPr>
            <p:ph type="ftr" sz="quarter" idx="11"/>
          </p:nvPr>
        </p:nvSpPr>
        <p:spPr/>
        <p:txBody>
          <a:bodyPr/>
          <a:lstStyle/>
          <a:p>
            <a:r>
              <a:rPr lang="nl-BE" dirty="0"/>
              <a:t>Paarden in Vlaanderen</a:t>
            </a:r>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30</a:t>
            </a:fld>
            <a:endParaRPr lang="nl-BE" dirty="0"/>
          </a:p>
        </p:txBody>
      </p:sp>
      <p:pic>
        <p:nvPicPr>
          <p:cNvPr id="7" name="Afbeelding 6"/>
          <p:cNvPicPr>
            <a:picLocks noChangeAspect="1"/>
          </p:cNvPicPr>
          <p:nvPr/>
        </p:nvPicPr>
        <p:blipFill rotWithShape="1">
          <a:blip r:embed="rId2">
            <a:extLst>
              <a:ext uri="{28A0092B-C50C-407E-A947-70E740481C1C}">
                <a14:useLocalDpi xmlns:a14="http://schemas.microsoft.com/office/drawing/2010/main" val="0"/>
              </a:ext>
            </a:extLst>
          </a:blip>
          <a:srcRect l="9153" t="4077" r="7867" b="14137"/>
          <a:stretch/>
        </p:blipFill>
        <p:spPr>
          <a:xfrm>
            <a:off x="8328596" y="548601"/>
            <a:ext cx="3451602" cy="2256817"/>
          </a:xfrm>
          <a:prstGeom prst="rect">
            <a:avLst/>
          </a:prstGeom>
        </p:spPr>
      </p:pic>
    </p:spTree>
    <p:extLst>
      <p:ext uri="{BB962C8B-B14F-4D97-AF65-F5344CB8AC3E}">
        <p14:creationId xmlns:p14="http://schemas.microsoft.com/office/powerpoint/2010/main" val="40574608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69BA7-0B63-FBC2-7FD4-83AD7403775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DAA767D-270B-5BDD-A9ED-FEB4E902A96E}"/>
              </a:ext>
            </a:extLst>
          </p:cNvPr>
          <p:cNvSpPr>
            <a:spLocks noGrp="1"/>
          </p:cNvSpPr>
          <p:nvPr>
            <p:ph type="title"/>
          </p:nvPr>
        </p:nvSpPr>
        <p:spPr/>
        <p:txBody>
          <a:bodyPr/>
          <a:lstStyle/>
          <a:p>
            <a:r>
              <a:rPr lang="nl-BE" dirty="0"/>
              <a:t>Sportief succes van onze ruiters</a:t>
            </a:r>
          </a:p>
        </p:txBody>
      </p:sp>
      <p:sp>
        <p:nvSpPr>
          <p:cNvPr id="3" name="Tijdelijke aanduiding voor inhoud 2">
            <a:extLst>
              <a:ext uri="{FF2B5EF4-FFF2-40B4-BE49-F238E27FC236}">
                <a16:creationId xmlns:a16="http://schemas.microsoft.com/office/drawing/2014/main" id="{2DE37042-215B-B973-EE81-BFC98A3CFCBD}"/>
              </a:ext>
            </a:extLst>
          </p:cNvPr>
          <p:cNvSpPr>
            <a:spLocks noGrp="1"/>
          </p:cNvSpPr>
          <p:nvPr>
            <p:ph idx="1"/>
          </p:nvPr>
        </p:nvSpPr>
        <p:spPr/>
        <p:txBody>
          <a:bodyPr>
            <a:normAutofit/>
          </a:bodyPr>
          <a:lstStyle/>
          <a:p>
            <a:pPr marL="0" indent="0">
              <a:buNone/>
            </a:pPr>
            <a:endParaRPr lang="nl-BE" sz="2400" dirty="0">
              <a:solidFill>
                <a:schemeClr val="tx1"/>
              </a:solidFill>
            </a:endParaRPr>
          </a:p>
          <a:p>
            <a:pPr marL="342900" lvl="1" indent="0">
              <a:buNone/>
            </a:pPr>
            <a:endParaRPr lang="nl-BE" sz="2000" dirty="0">
              <a:solidFill>
                <a:schemeClr val="tx1"/>
              </a:solidFill>
            </a:endParaRPr>
          </a:p>
          <a:p>
            <a:r>
              <a:rPr lang="nl-BE" sz="2400" dirty="0">
                <a:solidFill>
                  <a:schemeClr val="tx1"/>
                </a:solidFill>
              </a:rPr>
              <a:t>5 – 9 Belgische ruiters in top 50 FEI- </a:t>
            </a:r>
            <a:r>
              <a:rPr lang="nl-BE" sz="2400" dirty="0" err="1">
                <a:solidFill>
                  <a:schemeClr val="tx1"/>
                </a:solidFill>
              </a:rPr>
              <a:t>Longines</a:t>
            </a:r>
            <a:r>
              <a:rPr lang="nl-BE" sz="2400" dirty="0">
                <a:solidFill>
                  <a:schemeClr val="tx1"/>
                </a:solidFill>
              </a:rPr>
              <a:t> ranking</a:t>
            </a:r>
          </a:p>
          <a:p>
            <a:pPr marL="0" indent="0">
              <a:buNone/>
            </a:pPr>
            <a:endParaRPr lang="nl-BE" sz="2400" dirty="0">
              <a:solidFill>
                <a:schemeClr val="tx1"/>
              </a:solidFill>
            </a:endParaRPr>
          </a:p>
          <a:p>
            <a:r>
              <a:rPr lang="nl-BE" sz="2400" dirty="0">
                <a:solidFill>
                  <a:schemeClr val="tx1"/>
                </a:solidFill>
              </a:rPr>
              <a:t>Begeleiding buitenlandse ruiters &amp; landenteams</a:t>
            </a:r>
          </a:p>
          <a:p>
            <a:endParaRPr lang="nl-BE" sz="2400" dirty="0">
              <a:solidFill>
                <a:schemeClr val="tx1"/>
              </a:solidFill>
            </a:endParaRPr>
          </a:p>
          <a:p>
            <a:pPr lvl="1"/>
            <a:r>
              <a:rPr lang="nl-BE" sz="2000" b="1" dirty="0" err="1">
                <a:solidFill>
                  <a:schemeClr val="tx1"/>
                </a:solidFill>
              </a:rPr>
              <a:t>Stanny</a:t>
            </a:r>
            <a:r>
              <a:rPr lang="nl-BE" sz="2000" b="1" dirty="0">
                <a:solidFill>
                  <a:schemeClr val="tx1"/>
                </a:solidFill>
              </a:rPr>
              <a:t> Van </a:t>
            </a:r>
            <a:r>
              <a:rPr lang="nl-BE" sz="2000" b="1" dirty="0" err="1">
                <a:solidFill>
                  <a:schemeClr val="tx1"/>
                </a:solidFill>
              </a:rPr>
              <a:t>Paesschen</a:t>
            </a:r>
            <a:r>
              <a:rPr lang="nl-BE" sz="2000" b="1" dirty="0">
                <a:solidFill>
                  <a:schemeClr val="tx1"/>
                </a:solidFill>
              </a:rPr>
              <a:t> </a:t>
            </a:r>
            <a:r>
              <a:rPr lang="nl-BE" sz="2000" dirty="0">
                <a:solidFill>
                  <a:schemeClr val="tx1"/>
                </a:solidFill>
              </a:rPr>
              <a:t>coach </a:t>
            </a:r>
            <a:r>
              <a:rPr lang="nl-BE" sz="2000" b="1" dirty="0">
                <a:solidFill>
                  <a:schemeClr val="tx1"/>
                </a:solidFill>
              </a:rPr>
              <a:t>Saoedi-Arabië</a:t>
            </a:r>
            <a:r>
              <a:rPr lang="nl-BE" sz="2000" dirty="0">
                <a:solidFill>
                  <a:schemeClr val="tx1"/>
                </a:solidFill>
              </a:rPr>
              <a:t>: brons op Olympische Spelen in Londen 2012 (met drie Belgisch gefokte paarden)</a:t>
            </a:r>
          </a:p>
          <a:p>
            <a:pPr lvl="1"/>
            <a:endParaRPr lang="nl-BE" sz="2000" dirty="0">
              <a:solidFill>
                <a:schemeClr val="tx1"/>
              </a:solidFill>
            </a:endParaRPr>
          </a:p>
          <a:p>
            <a:pPr lvl="1"/>
            <a:r>
              <a:rPr lang="nl-BE" sz="2000" b="1" dirty="0">
                <a:solidFill>
                  <a:schemeClr val="tx1"/>
                </a:solidFill>
              </a:rPr>
              <a:t>Marc Van Dijck </a:t>
            </a:r>
            <a:r>
              <a:rPr lang="nl-BE" sz="2000" dirty="0">
                <a:solidFill>
                  <a:schemeClr val="tx1"/>
                </a:solidFill>
              </a:rPr>
              <a:t>begeleider </a:t>
            </a:r>
            <a:r>
              <a:rPr lang="nl-BE" sz="2000" b="1" dirty="0">
                <a:solidFill>
                  <a:schemeClr val="tx1"/>
                </a:solidFill>
              </a:rPr>
              <a:t>China</a:t>
            </a:r>
            <a:r>
              <a:rPr lang="nl-BE" sz="2000" dirty="0">
                <a:solidFill>
                  <a:schemeClr val="tx1"/>
                </a:solidFill>
              </a:rPr>
              <a:t> Olympische spelen Tokyo</a:t>
            </a:r>
          </a:p>
        </p:txBody>
      </p:sp>
      <p:sp>
        <p:nvSpPr>
          <p:cNvPr id="5" name="Tijdelijke aanduiding voor voettekst 4">
            <a:extLst>
              <a:ext uri="{FF2B5EF4-FFF2-40B4-BE49-F238E27FC236}">
                <a16:creationId xmlns:a16="http://schemas.microsoft.com/office/drawing/2014/main" id="{69E373F4-079F-755C-E2AB-4F08CDEDC7A4}"/>
              </a:ext>
            </a:extLst>
          </p:cNvPr>
          <p:cNvSpPr>
            <a:spLocks noGrp="1"/>
          </p:cNvSpPr>
          <p:nvPr>
            <p:ph type="ftr" sz="quarter" idx="11"/>
          </p:nvPr>
        </p:nvSpPr>
        <p:spPr/>
        <p:txBody>
          <a:bodyPr/>
          <a:lstStyle/>
          <a:p>
            <a:r>
              <a:rPr lang="nl-BE" dirty="0"/>
              <a:t>Paarden in Vlaanderen</a:t>
            </a:r>
          </a:p>
        </p:txBody>
      </p:sp>
      <p:sp>
        <p:nvSpPr>
          <p:cNvPr id="6" name="Tijdelijke aanduiding voor dianummer 5">
            <a:extLst>
              <a:ext uri="{FF2B5EF4-FFF2-40B4-BE49-F238E27FC236}">
                <a16:creationId xmlns:a16="http://schemas.microsoft.com/office/drawing/2014/main" id="{5DAA2D9E-0C96-0CF2-EDD6-9DCE0DFACD61}"/>
              </a:ext>
            </a:extLst>
          </p:cNvPr>
          <p:cNvSpPr>
            <a:spLocks noGrp="1"/>
          </p:cNvSpPr>
          <p:nvPr>
            <p:ph type="sldNum" sz="quarter" idx="12"/>
          </p:nvPr>
        </p:nvSpPr>
        <p:spPr/>
        <p:txBody>
          <a:bodyPr/>
          <a:lstStyle/>
          <a:p>
            <a:fld id="{A2A07089-61DB-40D0-A4F6-5175B0242D68}" type="slidenum">
              <a:rPr lang="nl-BE" smtClean="0"/>
              <a:pPr/>
              <a:t>31</a:t>
            </a:fld>
            <a:endParaRPr lang="nl-BE" dirty="0"/>
          </a:p>
        </p:txBody>
      </p:sp>
      <p:pic>
        <p:nvPicPr>
          <p:cNvPr id="7" name="Afbeelding 6">
            <a:extLst>
              <a:ext uri="{FF2B5EF4-FFF2-40B4-BE49-F238E27FC236}">
                <a16:creationId xmlns:a16="http://schemas.microsoft.com/office/drawing/2014/main" id="{299552D2-1706-E07C-AE75-B59D1360F6EC}"/>
              </a:ext>
            </a:extLst>
          </p:cNvPr>
          <p:cNvPicPr>
            <a:picLocks noChangeAspect="1"/>
          </p:cNvPicPr>
          <p:nvPr/>
        </p:nvPicPr>
        <p:blipFill rotWithShape="1">
          <a:blip r:embed="rId2">
            <a:extLst>
              <a:ext uri="{28A0092B-C50C-407E-A947-70E740481C1C}">
                <a14:useLocalDpi xmlns:a14="http://schemas.microsoft.com/office/drawing/2010/main" val="0"/>
              </a:ext>
            </a:extLst>
          </a:blip>
          <a:srcRect l="9153" t="4077" r="7867" b="14137"/>
          <a:stretch/>
        </p:blipFill>
        <p:spPr>
          <a:xfrm>
            <a:off x="8260335" y="272659"/>
            <a:ext cx="3451602" cy="2256817"/>
          </a:xfrm>
          <a:prstGeom prst="rect">
            <a:avLst/>
          </a:prstGeom>
        </p:spPr>
      </p:pic>
    </p:spTree>
    <p:extLst>
      <p:ext uri="{BB962C8B-B14F-4D97-AF65-F5344CB8AC3E}">
        <p14:creationId xmlns:p14="http://schemas.microsoft.com/office/powerpoint/2010/main" val="42276468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38BE7C-AFBE-A740-B2B2-D6ECC56ADAB9}"/>
              </a:ext>
            </a:extLst>
          </p:cNvPr>
          <p:cNvSpPr>
            <a:spLocks noGrp="1"/>
          </p:cNvSpPr>
          <p:nvPr>
            <p:ph type="title"/>
          </p:nvPr>
        </p:nvSpPr>
        <p:spPr/>
        <p:txBody>
          <a:bodyPr/>
          <a:lstStyle/>
          <a:p>
            <a:r>
              <a:rPr lang="nl-BE" dirty="0"/>
              <a:t>“Belgian </a:t>
            </a:r>
            <a:r>
              <a:rPr lang="nl-BE" dirty="0" err="1"/>
              <a:t>Breeders</a:t>
            </a:r>
            <a:r>
              <a:rPr lang="nl-BE" dirty="0"/>
              <a:t> Bonus”</a:t>
            </a:r>
          </a:p>
        </p:txBody>
      </p:sp>
      <p:sp>
        <p:nvSpPr>
          <p:cNvPr id="3" name="Tijdelijke aanduiding voor inhoud 2">
            <a:extLst>
              <a:ext uri="{FF2B5EF4-FFF2-40B4-BE49-F238E27FC236}">
                <a16:creationId xmlns:a16="http://schemas.microsoft.com/office/drawing/2014/main" id="{9B1449FF-1425-4434-272A-8A37A28794F8}"/>
              </a:ext>
            </a:extLst>
          </p:cNvPr>
          <p:cNvSpPr>
            <a:spLocks noGrp="1"/>
          </p:cNvSpPr>
          <p:nvPr>
            <p:ph idx="1"/>
          </p:nvPr>
        </p:nvSpPr>
        <p:spPr>
          <a:xfrm>
            <a:off x="252573" y="1504597"/>
            <a:ext cx="10515600" cy="4351338"/>
          </a:xfrm>
        </p:spPr>
        <p:txBody>
          <a:bodyPr>
            <a:normAutofit/>
          </a:bodyPr>
          <a:lstStyle/>
          <a:p>
            <a:pPr marL="0" indent="0" algn="l">
              <a:buNone/>
            </a:pPr>
            <a:endParaRPr lang="nl-NL" sz="2800" b="0" dirty="0">
              <a:solidFill>
                <a:schemeClr val="tx1"/>
              </a:solidFill>
              <a:latin typeface="Raleway" pitchFamily="2" charset="0"/>
            </a:endParaRPr>
          </a:p>
          <a:p>
            <a:pPr algn="l"/>
            <a:r>
              <a:rPr lang="nl-NL" sz="2400" b="0" dirty="0">
                <a:solidFill>
                  <a:schemeClr val="tx1"/>
                </a:solidFill>
                <a:latin typeface="Raleway" pitchFamily="2" charset="0"/>
              </a:rPr>
              <a:t>2022: i</a:t>
            </a:r>
            <a:r>
              <a:rPr lang="nl-NL" sz="2400" b="0" i="0" dirty="0">
                <a:solidFill>
                  <a:schemeClr val="tx1"/>
                </a:solidFill>
                <a:effectLst/>
                <a:latin typeface="Raleway" pitchFamily="2" charset="0"/>
              </a:rPr>
              <a:t>nitiatief </a:t>
            </a:r>
            <a:r>
              <a:rPr lang="nl-NL" sz="2400" b="0" i="0" dirty="0" err="1">
                <a:solidFill>
                  <a:schemeClr val="tx1"/>
                </a:solidFill>
                <a:effectLst/>
                <a:latin typeface="Raleway" pitchFamily="2" charset="0"/>
              </a:rPr>
              <a:t>PaardenPunt</a:t>
            </a:r>
            <a:r>
              <a:rPr lang="nl-NL" sz="2400" b="0" i="0" dirty="0">
                <a:solidFill>
                  <a:schemeClr val="tx1"/>
                </a:solidFill>
                <a:effectLst/>
                <a:latin typeface="Raleway" pitchFamily="2" charset="0"/>
              </a:rPr>
              <a:t> Vlaanderen, </a:t>
            </a:r>
          </a:p>
          <a:p>
            <a:pPr lvl="1"/>
            <a:r>
              <a:rPr lang="nl-NL" b="0" i="0" dirty="0">
                <a:solidFill>
                  <a:schemeClr val="tx1"/>
                </a:solidFill>
                <a:effectLst/>
                <a:latin typeface="Raleway" pitchFamily="2" charset="0"/>
              </a:rPr>
              <a:t>Ondersteuning Koninklijke Belgische Ruitersport Federatie, BWP &amp; Zangersheide, Paardensport Vlaanderen, </a:t>
            </a:r>
            <a:r>
              <a:rPr lang="nl-NL" b="0" i="0" dirty="0" err="1">
                <a:solidFill>
                  <a:schemeClr val="tx1"/>
                </a:solidFill>
                <a:effectLst/>
                <a:latin typeface="Raleway" pitchFamily="2" charset="0"/>
              </a:rPr>
              <a:t>Ligue</a:t>
            </a:r>
            <a:r>
              <a:rPr lang="nl-NL" b="0" i="0" dirty="0">
                <a:solidFill>
                  <a:schemeClr val="tx1"/>
                </a:solidFill>
                <a:effectLst/>
                <a:latin typeface="Raleway" pitchFamily="2" charset="0"/>
              </a:rPr>
              <a:t> </a:t>
            </a:r>
            <a:r>
              <a:rPr lang="nl-NL" b="0" i="0" dirty="0" err="1">
                <a:solidFill>
                  <a:schemeClr val="tx1"/>
                </a:solidFill>
                <a:effectLst/>
                <a:latin typeface="Raleway" pitchFamily="2" charset="0"/>
              </a:rPr>
              <a:t>Equestre</a:t>
            </a:r>
            <a:r>
              <a:rPr lang="nl-NL" b="0" i="0" dirty="0">
                <a:solidFill>
                  <a:schemeClr val="tx1"/>
                </a:solidFill>
                <a:effectLst/>
                <a:latin typeface="Raleway" pitchFamily="2" charset="0"/>
              </a:rPr>
              <a:t> </a:t>
            </a:r>
            <a:r>
              <a:rPr lang="nl-NL" b="0" i="0" dirty="0" err="1">
                <a:solidFill>
                  <a:schemeClr val="tx1"/>
                </a:solidFill>
                <a:effectLst/>
                <a:latin typeface="Raleway" pitchFamily="2" charset="0"/>
              </a:rPr>
              <a:t>Wallonie</a:t>
            </a:r>
            <a:r>
              <a:rPr lang="nl-NL" b="0" i="0" dirty="0">
                <a:solidFill>
                  <a:schemeClr val="tx1"/>
                </a:solidFill>
                <a:effectLst/>
                <a:latin typeface="Raleway" pitchFamily="2" charset="0"/>
              </a:rPr>
              <a:t> Bruxelles, Belgische Confederatie van het Paard, Confédération </a:t>
            </a:r>
            <a:r>
              <a:rPr lang="nl-NL" b="0" i="0" dirty="0" err="1">
                <a:solidFill>
                  <a:schemeClr val="tx1"/>
                </a:solidFill>
                <a:effectLst/>
                <a:latin typeface="Raleway" pitchFamily="2" charset="0"/>
              </a:rPr>
              <a:t>Wallonie</a:t>
            </a:r>
            <a:r>
              <a:rPr lang="nl-NL" b="0" i="0" dirty="0">
                <a:solidFill>
                  <a:schemeClr val="tx1"/>
                </a:solidFill>
                <a:effectLst/>
                <a:latin typeface="Raleway" pitchFamily="2" charset="0"/>
              </a:rPr>
              <a:t> Bruxelles du Cheval, </a:t>
            </a:r>
            <a:r>
              <a:rPr lang="nl-NL" b="0" i="0" dirty="0" err="1">
                <a:solidFill>
                  <a:schemeClr val="tx1"/>
                </a:solidFill>
                <a:effectLst/>
                <a:latin typeface="Raleway" pitchFamily="2" charset="0"/>
              </a:rPr>
              <a:t>Hippomundo</a:t>
            </a:r>
            <a:r>
              <a:rPr lang="nl-NL" b="0" dirty="0">
                <a:solidFill>
                  <a:schemeClr val="tx1"/>
                </a:solidFill>
                <a:latin typeface="Raleway" pitchFamily="2" charset="0"/>
              </a:rPr>
              <a:t>.</a:t>
            </a:r>
            <a:r>
              <a:rPr lang="nl-NL" b="0" i="0" dirty="0">
                <a:solidFill>
                  <a:schemeClr val="tx1"/>
                </a:solidFill>
                <a:effectLst/>
                <a:latin typeface="Raleway" pitchFamily="2" charset="0"/>
              </a:rPr>
              <a:t>  </a:t>
            </a:r>
          </a:p>
          <a:p>
            <a:pPr marL="342900" lvl="1" indent="0">
              <a:buNone/>
            </a:pPr>
            <a:endParaRPr lang="nl-NL" b="0" i="0" dirty="0">
              <a:solidFill>
                <a:schemeClr val="tx1"/>
              </a:solidFill>
              <a:effectLst/>
              <a:latin typeface="Raleway" pitchFamily="2" charset="0"/>
            </a:endParaRPr>
          </a:p>
          <a:p>
            <a:pPr algn="l"/>
            <a:r>
              <a:rPr lang="nl-NL" sz="2400" b="0" dirty="0">
                <a:solidFill>
                  <a:schemeClr val="tx1"/>
                </a:solidFill>
                <a:latin typeface="Raleway" pitchFamily="2" charset="0"/>
              </a:rPr>
              <a:t>2022-2023 </a:t>
            </a:r>
          </a:p>
          <a:p>
            <a:pPr lvl="1"/>
            <a:r>
              <a:rPr lang="nl-NL" dirty="0">
                <a:solidFill>
                  <a:schemeClr val="tx1"/>
                </a:solidFill>
                <a:latin typeface="Raleway" pitchFamily="2" charset="0"/>
              </a:rPr>
              <a:t>v</a:t>
            </a:r>
            <a:r>
              <a:rPr lang="nl-NL" b="0" i="0" dirty="0">
                <a:solidFill>
                  <a:schemeClr val="tx1"/>
                </a:solidFill>
                <a:effectLst/>
                <a:latin typeface="Raleway" pitchFamily="2" charset="0"/>
              </a:rPr>
              <a:t>oorbehouden Belgische fokkers ingeschreven in stamboeken die financiële bijdrage leveren:</a:t>
            </a:r>
            <a:r>
              <a:rPr lang="nl-NL" dirty="0">
                <a:solidFill>
                  <a:schemeClr val="tx1"/>
                </a:solidFill>
                <a:latin typeface="Raleway" pitchFamily="2" charset="0"/>
              </a:rPr>
              <a:t> </a:t>
            </a:r>
            <a:r>
              <a:rPr lang="nl-NL" b="0" i="0" dirty="0">
                <a:solidFill>
                  <a:schemeClr val="tx1"/>
                </a:solidFill>
                <a:effectLst/>
                <a:latin typeface="Raleway" pitchFamily="2" charset="0"/>
              </a:rPr>
              <a:t>BWP, </a:t>
            </a:r>
            <a:r>
              <a:rPr lang="nl-NL" b="0" i="0" dirty="0" err="1">
                <a:solidFill>
                  <a:schemeClr val="tx1"/>
                </a:solidFill>
                <a:effectLst/>
                <a:latin typeface="Raleway" pitchFamily="2" charset="0"/>
              </a:rPr>
              <a:t>Zangerheide</a:t>
            </a:r>
            <a:r>
              <a:rPr lang="nl-NL" dirty="0">
                <a:solidFill>
                  <a:schemeClr val="tx1"/>
                </a:solidFill>
                <a:latin typeface="Raleway" pitchFamily="2" charset="0"/>
              </a:rPr>
              <a:t>,</a:t>
            </a:r>
            <a:r>
              <a:rPr lang="nl-NL" b="0" i="0" dirty="0">
                <a:solidFill>
                  <a:schemeClr val="tx1"/>
                </a:solidFill>
                <a:effectLst/>
                <a:latin typeface="Raleway" pitchFamily="2" charset="0"/>
              </a:rPr>
              <a:t> SBS.</a:t>
            </a:r>
          </a:p>
          <a:p>
            <a:pPr lvl="1"/>
            <a:r>
              <a:rPr lang="nl-NL" b="0" dirty="0">
                <a:solidFill>
                  <a:schemeClr val="tx1"/>
                </a:solidFill>
                <a:latin typeface="Raleway" pitchFamily="2" charset="0"/>
                <a:hlinkClick r:id="rId2">
                  <a:extLst>
                    <a:ext uri="{A12FA001-AC4F-418D-AE19-62706E023703}">
                      <ahyp:hlinkClr xmlns:ahyp="http://schemas.microsoft.com/office/drawing/2018/hyperlinkcolor" val="tx"/>
                    </a:ext>
                  </a:extLst>
                </a:hlinkClick>
              </a:rPr>
              <a:t>ranking </a:t>
            </a:r>
            <a:r>
              <a:rPr lang="nl-NL" b="0" dirty="0" err="1">
                <a:solidFill>
                  <a:schemeClr val="tx1"/>
                </a:solidFill>
                <a:latin typeface="Raleway" pitchFamily="2" charset="0"/>
                <a:hlinkClick r:id="rId2">
                  <a:extLst>
                    <a:ext uri="{A12FA001-AC4F-418D-AE19-62706E023703}">
                      <ahyp:hlinkClr xmlns:ahyp="http://schemas.microsoft.com/office/drawing/2018/hyperlinkcolor" val="tx"/>
                    </a:ext>
                  </a:extLst>
                </a:hlinkClick>
              </a:rPr>
              <a:t>Hippomundo</a:t>
            </a:r>
            <a:r>
              <a:rPr lang="nl-NL" b="0" dirty="0">
                <a:solidFill>
                  <a:schemeClr val="tx1"/>
                </a:solidFill>
                <a:latin typeface="Raleway" pitchFamily="2" charset="0"/>
              </a:rPr>
              <a:t> op 31/12.</a:t>
            </a:r>
          </a:p>
          <a:p>
            <a:pPr lvl="1"/>
            <a:r>
              <a:rPr lang="nl-NL" b="0" i="0" dirty="0">
                <a:solidFill>
                  <a:schemeClr val="tx1"/>
                </a:solidFill>
                <a:effectLst/>
                <a:latin typeface="Raleway" pitchFamily="2" charset="0"/>
              </a:rPr>
              <a:t>95.000 </a:t>
            </a:r>
            <a:r>
              <a:rPr lang="nl-NL" b="0" dirty="0">
                <a:solidFill>
                  <a:schemeClr val="tx1"/>
                </a:solidFill>
                <a:latin typeface="Raleway" pitchFamily="2" charset="0"/>
              </a:rPr>
              <a:t>€	1</a:t>
            </a:r>
            <a:r>
              <a:rPr lang="nl-NL" b="0" baseline="30000" dirty="0">
                <a:solidFill>
                  <a:schemeClr val="tx1"/>
                </a:solidFill>
                <a:latin typeface="Raleway" pitchFamily="2" charset="0"/>
              </a:rPr>
              <a:t>ste</a:t>
            </a:r>
            <a:r>
              <a:rPr lang="nl-NL" b="0" dirty="0">
                <a:solidFill>
                  <a:schemeClr val="tx1"/>
                </a:solidFill>
                <a:latin typeface="Raleway" pitchFamily="2" charset="0"/>
              </a:rPr>
              <a:t>  plaats: 15.000 €</a:t>
            </a:r>
            <a:r>
              <a:rPr lang="nl-BE" sz="2400" b="0" dirty="0">
                <a:solidFill>
                  <a:schemeClr val="tx1"/>
                </a:solidFill>
                <a:latin typeface="Raleway" pitchFamily="2" charset="0"/>
              </a:rPr>
              <a:t>.</a:t>
            </a:r>
            <a:endParaRPr lang="nl-NL" sz="2400" b="0" dirty="0">
              <a:solidFill>
                <a:schemeClr val="tx1"/>
              </a:solidFill>
              <a:latin typeface="Raleway" pitchFamily="2" charset="0"/>
            </a:endParaRPr>
          </a:p>
        </p:txBody>
      </p:sp>
      <p:sp>
        <p:nvSpPr>
          <p:cNvPr id="5" name="Tijdelijke aanduiding voor voettekst 4">
            <a:extLst>
              <a:ext uri="{FF2B5EF4-FFF2-40B4-BE49-F238E27FC236}">
                <a16:creationId xmlns:a16="http://schemas.microsoft.com/office/drawing/2014/main" id="{5799C4FF-1AFD-851A-1DB9-23C1C4E506A7}"/>
              </a:ext>
            </a:extLst>
          </p:cNvPr>
          <p:cNvSpPr>
            <a:spLocks noGrp="1"/>
          </p:cNvSpPr>
          <p:nvPr>
            <p:ph type="ftr" sz="quarter" idx="11"/>
          </p:nvPr>
        </p:nvSpPr>
        <p:spPr/>
        <p:txBody>
          <a:bodyPr/>
          <a:lstStyle/>
          <a:p>
            <a:r>
              <a:rPr lang="nl-BE"/>
              <a:t>Paarden in Vlaanderen</a:t>
            </a:r>
            <a:endParaRPr lang="nl-BE" dirty="0"/>
          </a:p>
        </p:txBody>
      </p:sp>
      <p:sp>
        <p:nvSpPr>
          <p:cNvPr id="6" name="Tijdelijke aanduiding voor dianummer 5">
            <a:extLst>
              <a:ext uri="{FF2B5EF4-FFF2-40B4-BE49-F238E27FC236}">
                <a16:creationId xmlns:a16="http://schemas.microsoft.com/office/drawing/2014/main" id="{6E10065C-78F6-6BF1-24FB-6E1340E5A571}"/>
              </a:ext>
            </a:extLst>
          </p:cNvPr>
          <p:cNvSpPr>
            <a:spLocks noGrp="1"/>
          </p:cNvSpPr>
          <p:nvPr>
            <p:ph type="sldNum" sz="quarter" idx="12"/>
          </p:nvPr>
        </p:nvSpPr>
        <p:spPr/>
        <p:txBody>
          <a:bodyPr/>
          <a:lstStyle/>
          <a:p>
            <a:fld id="{A2A07089-61DB-40D0-A4F6-5175B0242D68}" type="slidenum">
              <a:rPr lang="nl-BE" smtClean="0"/>
              <a:pPr/>
              <a:t>32</a:t>
            </a:fld>
            <a:endParaRPr lang="nl-BE" dirty="0"/>
          </a:p>
        </p:txBody>
      </p:sp>
      <p:pic>
        <p:nvPicPr>
          <p:cNvPr id="1026" name="Picture 2">
            <a:extLst>
              <a:ext uri="{FF2B5EF4-FFF2-40B4-BE49-F238E27FC236}">
                <a16:creationId xmlns:a16="http://schemas.microsoft.com/office/drawing/2014/main" id="{9A9382CD-D1D5-2D1C-4337-9FBDAE878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69" y="194092"/>
            <a:ext cx="3047931" cy="2032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1622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Naast springpaarden ook succes met andere rassen &amp; disciplines</a:t>
            </a:r>
          </a:p>
        </p:txBody>
      </p:sp>
      <p:sp>
        <p:nvSpPr>
          <p:cNvPr id="3" name="Tijdelijke aanduiding voor inhoud 2"/>
          <p:cNvSpPr>
            <a:spLocks noGrp="1"/>
          </p:cNvSpPr>
          <p:nvPr>
            <p:ph idx="1"/>
          </p:nvPr>
        </p:nvSpPr>
        <p:spPr/>
        <p:txBody>
          <a:bodyPr>
            <a:normAutofit lnSpcReduction="10000"/>
          </a:bodyPr>
          <a:lstStyle/>
          <a:p>
            <a:r>
              <a:rPr lang="nl-BE" dirty="0">
                <a:solidFill>
                  <a:schemeClr val="tx1"/>
                </a:solidFill>
              </a:rPr>
              <a:t>Drafsport</a:t>
            </a:r>
          </a:p>
          <a:p>
            <a:pPr lvl="1"/>
            <a:r>
              <a:rPr lang="nl-BE" dirty="0">
                <a:solidFill>
                  <a:schemeClr val="tx1"/>
                </a:solidFill>
              </a:rPr>
              <a:t>Samenwerking Franse PMU = Belgische rensport terug actief</a:t>
            </a:r>
          </a:p>
          <a:p>
            <a:pPr lvl="1"/>
            <a:r>
              <a:rPr lang="nl-BE" dirty="0">
                <a:solidFill>
                  <a:schemeClr val="tx1"/>
                </a:solidFill>
              </a:rPr>
              <a:t>Oostende Koerse: elke maandag in zomerverlof</a:t>
            </a:r>
          </a:p>
          <a:p>
            <a:pPr lvl="1"/>
            <a:r>
              <a:rPr lang="nl-BE" dirty="0">
                <a:solidFill>
                  <a:schemeClr val="tx1"/>
                </a:solidFill>
              </a:rPr>
              <a:t>Waregem Koerse</a:t>
            </a:r>
          </a:p>
          <a:p>
            <a:pPr lvl="1"/>
            <a:r>
              <a:rPr lang="nl-BE" dirty="0">
                <a:solidFill>
                  <a:schemeClr val="tx1"/>
                </a:solidFill>
              </a:rPr>
              <a:t>Jos Verbeeck: 4 x winnaar Prix </a:t>
            </a:r>
            <a:r>
              <a:rPr lang="nl-BE" dirty="0" err="1">
                <a:solidFill>
                  <a:schemeClr val="tx1"/>
                </a:solidFill>
              </a:rPr>
              <a:t>d’Amérique</a:t>
            </a:r>
            <a:endParaRPr lang="nl-BE" dirty="0">
              <a:solidFill>
                <a:schemeClr val="tx1"/>
              </a:solidFill>
            </a:endParaRPr>
          </a:p>
          <a:p>
            <a:pPr lvl="1"/>
            <a:endParaRPr lang="nl-BE" dirty="0">
              <a:solidFill>
                <a:schemeClr val="tx1"/>
              </a:solidFill>
            </a:endParaRPr>
          </a:p>
          <a:p>
            <a:r>
              <a:rPr lang="nl-BE" dirty="0">
                <a:solidFill>
                  <a:schemeClr val="tx1"/>
                </a:solidFill>
              </a:rPr>
              <a:t>Arabische Volbloeden</a:t>
            </a:r>
          </a:p>
          <a:p>
            <a:pPr lvl="1"/>
            <a:r>
              <a:rPr lang="nl-BE" dirty="0">
                <a:solidFill>
                  <a:schemeClr val="tx1"/>
                </a:solidFill>
              </a:rPr>
              <a:t>QR Marc wereldkampioen 2012</a:t>
            </a:r>
          </a:p>
          <a:p>
            <a:pPr lvl="1"/>
            <a:r>
              <a:rPr lang="nl-BE" dirty="0">
                <a:solidFill>
                  <a:schemeClr val="tx1"/>
                </a:solidFill>
              </a:rPr>
              <a:t>Export, vooral naar Midden-Oosten</a:t>
            </a:r>
          </a:p>
          <a:p>
            <a:pPr lvl="1"/>
            <a:endParaRPr lang="nl-BE" dirty="0">
              <a:solidFill>
                <a:schemeClr val="tx1"/>
              </a:solidFill>
            </a:endParaRPr>
          </a:p>
          <a:p>
            <a:r>
              <a:rPr lang="nl-BE" dirty="0">
                <a:solidFill>
                  <a:schemeClr val="tx1"/>
                </a:solidFill>
              </a:rPr>
              <a:t>Dressuur</a:t>
            </a:r>
          </a:p>
          <a:p>
            <a:pPr lvl="1"/>
            <a:r>
              <a:rPr lang="nl-BE" dirty="0">
                <a:solidFill>
                  <a:schemeClr val="tx1"/>
                </a:solidFill>
              </a:rPr>
              <a:t>Jorinde </a:t>
            </a:r>
            <a:r>
              <a:rPr lang="nl-BE" dirty="0" err="1">
                <a:solidFill>
                  <a:schemeClr val="tx1"/>
                </a:solidFill>
              </a:rPr>
              <a:t>Verwimp</a:t>
            </a:r>
            <a:r>
              <a:rPr lang="nl-BE" dirty="0">
                <a:solidFill>
                  <a:schemeClr val="tx1"/>
                </a:solidFill>
              </a:rPr>
              <a:t>: Olympische spelen 2016</a:t>
            </a:r>
          </a:p>
          <a:p>
            <a:pPr lvl="1"/>
            <a:r>
              <a:rPr lang="nl-BE" dirty="0">
                <a:solidFill>
                  <a:schemeClr val="tx1"/>
                </a:solidFill>
              </a:rPr>
              <a:t>Landenteam Olympische spelen 2020: </a:t>
            </a:r>
            <a:r>
              <a:rPr lang="nl-BE" dirty="0" err="1">
                <a:solidFill>
                  <a:schemeClr val="tx1"/>
                </a:solidFill>
              </a:rPr>
              <a:t>Domien</a:t>
            </a:r>
            <a:r>
              <a:rPr lang="nl-BE" dirty="0">
                <a:solidFill>
                  <a:schemeClr val="tx1"/>
                </a:solidFill>
              </a:rPr>
              <a:t> Michiels, Laurence Roos &amp; Larissa </a:t>
            </a:r>
            <a:r>
              <a:rPr lang="nl-BE" dirty="0" err="1">
                <a:solidFill>
                  <a:schemeClr val="tx1"/>
                </a:solidFill>
              </a:rPr>
              <a:t>Pauluis</a:t>
            </a:r>
            <a:endParaRPr lang="nl-BE" dirty="0">
              <a:solidFill>
                <a:schemeClr val="tx1"/>
              </a:solidFill>
            </a:endParaRPr>
          </a:p>
          <a:p>
            <a:pPr lvl="1"/>
            <a:r>
              <a:rPr lang="nl-BE" dirty="0">
                <a:solidFill>
                  <a:schemeClr val="tx1"/>
                </a:solidFill>
              </a:rPr>
              <a:t>Michele George; Olympisch goud 3 </a:t>
            </a:r>
            <a:r>
              <a:rPr lang="nl-BE" dirty="0" err="1">
                <a:solidFill>
                  <a:schemeClr val="tx1"/>
                </a:solidFill>
              </a:rPr>
              <a:t>Paralympics</a:t>
            </a:r>
            <a:r>
              <a:rPr lang="nl-BE" dirty="0">
                <a:solidFill>
                  <a:schemeClr val="tx1"/>
                </a:solidFill>
              </a:rPr>
              <a:t> op rij</a:t>
            </a:r>
          </a:p>
          <a:p>
            <a:pPr marL="342900" lvl="1" indent="0">
              <a:buNone/>
            </a:pPr>
            <a:endParaRPr lang="nl-BE" dirty="0">
              <a:solidFill>
                <a:schemeClr val="tx1"/>
              </a:solidFill>
            </a:endParaRPr>
          </a:p>
        </p:txBody>
      </p:sp>
      <p:sp>
        <p:nvSpPr>
          <p:cNvPr id="5" name="Tijdelijke aanduiding voor voettekst 4"/>
          <p:cNvSpPr>
            <a:spLocks noGrp="1"/>
          </p:cNvSpPr>
          <p:nvPr>
            <p:ph type="ftr" sz="quarter" idx="11"/>
          </p:nvPr>
        </p:nvSpPr>
        <p:spPr/>
        <p:txBody>
          <a:bodyPr/>
          <a:lstStyle/>
          <a:p>
            <a:r>
              <a:rPr lang="nl-BE" dirty="0"/>
              <a:t>Paarden in Vlaanderen</a:t>
            </a:r>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33</a:t>
            </a:fld>
            <a:endParaRPr lang="nl-BE" dirty="0"/>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2020" y="1446201"/>
            <a:ext cx="2569917" cy="1696145"/>
          </a:xfrm>
          <a:prstGeom prst="rect">
            <a:avLst/>
          </a:prstGeom>
        </p:spPr>
      </p:pic>
      <p:pic>
        <p:nvPicPr>
          <p:cNvPr id="8" name="Afbeelding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9485" y="2808119"/>
            <a:ext cx="1463040" cy="2194560"/>
          </a:xfrm>
          <a:prstGeom prst="rect">
            <a:avLst/>
          </a:prstGeom>
        </p:spPr>
      </p:pic>
    </p:spTree>
    <p:extLst>
      <p:ext uri="{BB962C8B-B14F-4D97-AF65-F5344CB8AC3E}">
        <p14:creationId xmlns:p14="http://schemas.microsoft.com/office/powerpoint/2010/main" val="24968452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D684E-AA26-FBCA-3A52-BA8DF666442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50EE261-B5C5-3E0D-71FC-6AB96E4DAFC2}"/>
              </a:ext>
            </a:extLst>
          </p:cNvPr>
          <p:cNvSpPr>
            <a:spLocks noGrp="1"/>
          </p:cNvSpPr>
          <p:nvPr>
            <p:ph type="title"/>
          </p:nvPr>
        </p:nvSpPr>
        <p:spPr/>
        <p:txBody>
          <a:bodyPr/>
          <a:lstStyle/>
          <a:p>
            <a:r>
              <a:rPr lang="nl-BE" dirty="0"/>
              <a:t>Naast springpaarden ook succes met andere rassen &amp; disciplines</a:t>
            </a:r>
          </a:p>
        </p:txBody>
      </p:sp>
      <p:sp>
        <p:nvSpPr>
          <p:cNvPr id="3" name="Tijdelijke aanduiding voor inhoud 2">
            <a:extLst>
              <a:ext uri="{FF2B5EF4-FFF2-40B4-BE49-F238E27FC236}">
                <a16:creationId xmlns:a16="http://schemas.microsoft.com/office/drawing/2014/main" id="{EBED9827-3158-7364-530E-1155F607D275}"/>
              </a:ext>
            </a:extLst>
          </p:cNvPr>
          <p:cNvSpPr>
            <a:spLocks noGrp="1"/>
          </p:cNvSpPr>
          <p:nvPr>
            <p:ph idx="1"/>
          </p:nvPr>
        </p:nvSpPr>
        <p:spPr/>
        <p:txBody>
          <a:bodyPr>
            <a:normAutofit/>
          </a:bodyPr>
          <a:lstStyle/>
          <a:p>
            <a:r>
              <a:rPr lang="nl-BE" dirty="0">
                <a:solidFill>
                  <a:schemeClr val="tx1"/>
                </a:solidFill>
              </a:rPr>
              <a:t>Mennen</a:t>
            </a:r>
            <a:endParaRPr lang="nl-NL" dirty="0">
              <a:solidFill>
                <a:schemeClr val="tx1"/>
              </a:solidFill>
            </a:endParaRPr>
          </a:p>
          <a:p>
            <a:pPr lvl="1"/>
            <a:r>
              <a:rPr lang="nl-NL" sz="1900" dirty="0">
                <a:solidFill>
                  <a:schemeClr val="tx1"/>
                </a:solidFill>
              </a:rPr>
              <a:t>Vierspanploeg: 5 starts Landenwedstrijden = 5 keer podium</a:t>
            </a:r>
          </a:p>
          <a:p>
            <a:pPr lvl="1"/>
            <a:r>
              <a:rPr lang="nl-NL" sz="1900" dirty="0">
                <a:solidFill>
                  <a:schemeClr val="tx1"/>
                </a:solidFill>
              </a:rPr>
              <a:t>Glenn Geerts &amp; Dries </a:t>
            </a:r>
            <a:r>
              <a:rPr lang="nl-NL" sz="1900" dirty="0" err="1">
                <a:solidFill>
                  <a:schemeClr val="tx1"/>
                </a:solidFill>
              </a:rPr>
              <a:t>Degrieck</a:t>
            </a:r>
            <a:r>
              <a:rPr lang="nl-NL" sz="1900" dirty="0">
                <a:solidFill>
                  <a:schemeClr val="tx1"/>
                </a:solidFill>
              </a:rPr>
              <a:t>: finalisten FEI–Wereldbeker mennen</a:t>
            </a:r>
          </a:p>
          <a:p>
            <a:pPr lvl="1"/>
            <a:endParaRPr lang="nl-BE" sz="1900" dirty="0">
              <a:solidFill>
                <a:schemeClr val="tx1"/>
              </a:solidFill>
            </a:endParaRPr>
          </a:p>
          <a:p>
            <a:r>
              <a:rPr lang="nl-BE" dirty="0" err="1">
                <a:solidFill>
                  <a:schemeClr val="tx1"/>
                </a:solidFill>
              </a:rPr>
              <a:t>Reining</a:t>
            </a:r>
            <a:r>
              <a:rPr lang="nl-BE" dirty="0">
                <a:solidFill>
                  <a:schemeClr val="tx1"/>
                </a:solidFill>
              </a:rPr>
              <a:t> </a:t>
            </a:r>
            <a:endParaRPr lang="nl-BE" sz="1800" dirty="0">
              <a:solidFill>
                <a:schemeClr val="tx1"/>
              </a:solidFill>
            </a:endParaRPr>
          </a:p>
          <a:p>
            <a:pPr lvl="1"/>
            <a:r>
              <a:rPr lang="nl-BE" dirty="0">
                <a:solidFill>
                  <a:schemeClr val="tx1"/>
                </a:solidFill>
              </a:rPr>
              <a:t>Bernard </a:t>
            </a:r>
            <a:r>
              <a:rPr lang="nl-BE" dirty="0" err="1">
                <a:solidFill>
                  <a:schemeClr val="tx1"/>
                </a:solidFill>
              </a:rPr>
              <a:t>Fonck</a:t>
            </a:r>
            <a:r>
              <a:rPr lang="nl-BE" dirty="0">
                <a:solidFill>
                  <a:schemeClr val="tx1"/>
                </a:solidFill>
              </a:rPr>
              <a:t> meervoudig wereldkampioen</a:t>
            </a:r>
          </a:p>
          <a:p>
            <a:pPr lvl="1"/>
            <a:endParaRPr lang="nl-BE" dirty="0">
              <a:solidFill>
                <a:schemeClr val="tx1"/>
              </a:solidFill>
            </a:endParaRPr>
          </a:p>
          <a:p>
            <a:r>
              <a:rPr lang="nl-BE" dirty="0" err="1">
                <a:solidFill>
                  <a:schemeClr val="tx1"/>
                </a:solidFill>
              </a:rPr>
              <a:t>Eventing</a:t>
            </a:r>
            <a:r>
              <a:rPr lang="nl-BE" dirty="0">
                <a:solidFill>
                  <a:schemeClr val="tx1"/>
                </a:solidFill>
              </a:rPr>
              <a:t> </a:t>
            </a:r>
          </a:p>
          <a:p>
            <a:pPr lvl="1"/>
            <a:r>
              <a:rPr lang="nl-BE" b="0" dirty="0">
                <a:solidFill>
                  <a:schemeClr val="tx1"/>
                </a:solidFill>
              </a:rPr>
              <a:t>Karin Donckers = wereldklasse</a:t>
            </a:r>
          </a:p>
          <a:p>
            <a:endParaRPr lang="nl-BE" sz="1800" b="0" dirty="0">
              <a:solidFill>
                <a:schemeClr val="tx1"/>
              </a:solidFill>
            </a:endParaRPr>
          </a:p>
          <a:p>
            <a:r>
              <a:rPr lang="nl-BE" dirty="0" err="1">
                <a:solidFill>
                  <a:schemeClr val="tx1"/>
                </a:solidFill>
              </a:rPr>
              <a:t>Endurance</a:t>
            </a:r>
            <a:endParaRPr lang="nl-BE" dirty="0">
              <a:solidFill>
                <a:schemeClr val="tx1"/>
              </a:solidFill>
            </a:endParaRPr>
          </a:p>
          <a:p>
            <a:pPr lvl="1"/>
            <a:r>
              <a:rPr lang="nl-BE" dirty="0">
                <a:solidFill>
                  <a:schemeClr val="tx1"/>
                </a:solidFill>
              </a:rPr>
              <a:t>Sinds 2000: meer dan 100 medailles op topwedstrijden</a:t>
            </a:r>
          </a:p>
          <a:p>
            <a:pPr marL="342900" lvl="1" indent="0">
              <a:buNone/>
            </a:pPr>
            <a:endParaRPr lang="nl-BE" dirty="0">
              <a:solidFill>
                <a:schemeClr val="tx1"/>
              </a:solidFill>
            </a:endParaRPr>
          </a:p>
        </p:txBody>
      </p:sp>
      <p:sp>
        <p:nvSpPr>
          <p:cNvPr id="5" name="Tijdelijke aanduiding voor voettekst 4">
            <a:extLst>
              <a:ext uri="{FF2B5EF4-FFF2-40B4-BE49-F238E27FC236}">
                <a16:creationId xmlns:a16="http://schemas.microsoft.com/office/drawing/2014/main" id="{7A1F8AF3-A6E6-39E8-5869-678C5AADF954}"/>
              </a:ext>
            </a:extLst>
          </p:cNvPr>
          <p:cNvSpPr>
            <a:spLocks noGrp="1"/>
          </p:cNvSpPr>
          <p:nvPr>
            <p:ph type="ftr" sz="quarter" idx="11"/>
          </p:nvPr>
        </p:nvSpPr>
        <p:spPr/>
        <p:txBody>
          <a:bodyPr/>
          <a:lstStyle/>
          <a:p>
            <a:r>
              <a:rPr lang="nl-BE" dirty="0"/>
              <a:t>Paarden in Vlaanderen</a:t>
            </a:r>
          </a:p>
        </p:txBody>
      </p:sp>
      <p:sp>
        <p:nvSpPr>
          <p:cNvPr id="6" name="Tijdelijke aanduiding voor dianummer 5">
            <a:extLst>
              <a:ext uri="{FF2B5EF4-FFF2-40B4-BE49-F238E27FC236}">
                <a16:creationId xmlns:a16="http://schemas.microsoft.com/office/drawing/2014/main" id="{A631B733-C459-B1BF-94E4-5AC6885F5A56}"/>
              </a:ext>
            </a:extLst>
          </p:cNvPr>
          <p:cNvSpPr>
            <a:spLocks noGrp="1"/>
          </p:cNvSpPr>
          <p:nvPr>
            <p:ph type="sldNum" sz="quarter" idx="12"/>
          </p:nvPr>
        </p:nvSpPr>
        <p:spPr/>
        <p:txBody>
          <a:bodyPr/>
          <a:lstStyle/>
          <a:p>
            <a:fld id="{A2A07089-61DB-40D0-A4F6-5175B0242D68}" type="slidenum">
              <a:rPr lang="nl-BE" smtClean="0"/>
              <a:pPr/>
              <a:t>34</a:t>
            </a:fld>
            <a:endParaRPr lang="nl-BE" dirty="0"/>
          </a:p>
        </p:txBody>
      </p:sp>
      <p:pic>
        <p:nvPicPr>
          <p:cNvPr id="8" name="Afbeelding 7">
            <a:extLst>
              <a:ext uri="{FF2B5EF4-FFF2-40B4-BE49-F238E27FC236}">
                <a16:creationId xmlns:a16="http://schemas.microsoft.com/office/drawing/2014/main" id="{FE39F671-1300-5A1F-2A9A-2480A1EA6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7321" y="3659500"/>
            <a:ext cx="1463040" cy="2194560"/>
          </a:xfrm>
          <a:prstGeom prst="rect">
            <a:avLst/>
          </a:prstGeom>
        </p:spPr>
      </p:pic>
    </p:spTree>
    <p:extLst>
      <p:ext uri="{BB962C8B-B14F-4D97-AF65-F5344CB8AC3E}">
        <p14:creationId xmlns:p14="http://schemas.microsoft.com/office/powerpoint/2010/main" val="16802823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8"/>
            <a:ext cx="10515600" cy="918924"/>
          </a:xfrm>
        </p:spPr>
        <p:txBody>
          <a:bodyPr/>
          <a:lstStyle/>
          <a:p>
            <a:r>
              <a:rPr lang="nl-BE" dirty="0"/>
              <a:t>Algemene verklaringen voor succes</a:t>
            </a:r>
          </a:p>
        </p:txBody>
      </p:sp>
      <p:sp>
        <p:nvSpPr>
          <p:cNvPr id="3" name="Tijdelijke aanduiding voor inhoud 2"/>
          <p:cNvSpPr>
            <a:spLocks noGrp="1"/>
          </p:cNvSpPr>
          <p:nvPr>
            <p:ph idx="1"/>
          </p:nvPr>
        </p:nvSpPr>
        <p:spPr>
          <a:xfrm>
            <a:off x="1295400" y="1623371"/>
            <a:ext cx="10515600" cy="4493966"/>
          </a:xfrm>
        </p:spPr>
        <p:txBody>
          <a:bodyPr>
            <a:normAutofit lnSpcReduction="10000"/>
          </a:bodyPr>
          <a:lstStyle/>
          <a:p>
            <a:r>
              <a:rPr lang="nl-BE" dirty="0">
                <a:solidFill>
                  <a:schemeClr val="tx1"/>
                </a:solidFill>
              </a:rPr>
              <a:t>Eeuwenlange traditie, opbouw &amp; overdracht van kennis</a:t>
            </a:r>
          </a:p>
          <a:p>
            <a:pPr lvl="1"/>
            <a:r>
              <a:rPr lang="nl-BE" dirty="0">
                <a:solidFill>
                  <a:schemeClr val="tx1"/>
                </a:solidFill>
              </a:rPr>
              <a:t>Traditie (trek-)paarden fokken</a:t>
            </a:r>
          </a:p>
          <a:p>
            <a:pPr lvl="1"/>
            <a:r>
              <a:rPr lang="nl-BE" dirty="0">
                <a:solidFill>
                  <a:schemeClr val="tx1"/>
                </a:solidFill>
              </a:rPr>
              <a:t>Belang “kleine” fokker: 91 % veulens geboren bij fokkers met max. 3 veulens/jaar</a:t>
            </a:r>
          </a:p>
          <a:p>
            <a:pPr lvl="1"/>
            <a:r>
              <a:rPr lang="nl-BE" dirty="0">
                <a:solidFill>
                  <a:schemeClr val="tx1"/>
                </a:solidFill>
              </a:rPr>
              <a:t>Specialisatie jumping</a:t>
            </a:r>
          </a:p>
          <a:p>
            <a:pPr lvl="1"/>
            <a:r>
              <a:rPr lang="nl-BE" dirty="0">
                <a:solidFill>
                  <a:schemeClr val="tx1"/>
                </a:solidFill>
              </a:rPr>
              <a:t>Open &amp; innovatieve geest bij fokkers &amp; stamboeken - </a:t>
            </a:r>
            <a:r>
              <a:rPr lang="nl-BE" dirty="0" err="1">
                <a:solidFill>
                  <a:schemeClr val="tx1"/>
                </a:solidFill>
              </a:rPr>
              <a:t>heterosis</a:t>
            </a:r>
            <a:r>
              <a:rPr lang="nl-BE" dirty="0">
                <a:solidFill>
                  <a:schemeClr val="tx1"/>
                </a:solidFill>
              </a:rPr>
              <a:t> </a:t>
            </a:r>
          </a:p>
          <a:p>
            <a:pPr lvl="1"/>
            <a:r>
              <a:rPr lang="nl-BE" dirty="0">
                <a:solidFill>
                  <a:schemeClr val="tx1"/>
                </a:solidFill>
              </a:rPr>
              <a:t>Focus op prestaties/gezonde paarden</a:t>
            </a:r>
          </a:p>
          <a:p>
            <a:pPr marL="342900" lvl="1" indent="0">
              <a:buNone/>
            </a:pPr>
            <a:endParaRPr lang="nl-BE" dirty="0">
              <a:solidFill>
                <a:schemeClr val="tx1"/>
              </a:solidFill>
            </a:endParaRPr>
          </a:p>
          <a:p>
            <a:r>
              <a:rPr lang="nl-BE" dirty="0">
                <a:solidFill>
                  <a:schemeClr val="tx1"/>
                </a:solidFill>
              </a:rPr>
              <a:t>Grond en klimaat</a:t>
            </a:r>
          </a:p>
          <a:p>
            <a:pPr lvl="1"/>
            <a:r>
              <a:rPr lang="nl-BE" dirty="0">
                <a:solidFill>
                  <a:schemeClr val="tx1"/>
                </a:solidFill>
              </a:rPr>
              <a:t>Het paard als “inheems” dier, aangepast aan ons klimaat</a:t>
            </a:r>
          </a:p>
          <a:p>
            <a:endParaRPr lang="nl-BE" dirty="0">
              <a:solidFill>
                <a:schemeClr val="tx1"/>
              </a:solidFill>
            </a:endParaRPr>
          </a:p>
          <a:p>
            <a:r>
              <a:rPr lang="nl-BE" dirty="0">
                <a:solidFill>
                  <a:schemeClr val="tx1"/>
                </a:solidFill>
              </a:rPr>
              <a:t>Centraal in de paardenwereld</a:t>
            </a:r>
          </a:p>
          <a:p>
            <a:pPr lvl="1"/>
            <a:r>
              <a:rPr lang="nl-BE" dirty="0">
                <a:solidFill>
                  <a:schemeClr val="tx1"/>
                </a:solidFill>
              </a:rPr>
              <a:t>Midden fokgebieden van Frankrijk, Duitsland en Nederland</a:t>
            </a:r>
          </a:p>
          <a:p>
            <a:pPr lvl="2"/>
            <a:r>
              <a:rPr lang="nl-BE" dirty="0">
                <a:solidFill>
                  <a:schemeClr val="tx1"/>
                </a:solidFill>
              </a:rPr>
              <a:t>Belgische fokkers gebruik(t)en beste genen wereldwijd</a:t>
            </a:r>
          </a:p>
          <a:p>
            <a:pPr lvl="2"/>
            <a:r>
              <a:rPr lang="nl-BE" dirty="0">
                <a:solidFill>
                  <a:schemeClr val="tx1"/>
                </a:solidFill>
              </a:rPr>
              <a:t>Smeltkroes van beste bloedlijnen uit Duitsland, Frankrijk &amp; Nederland</a:t>
            </a:r>
          </a:p>
          <a:p>
            <a:pPr lvl="1"/>
            <a:r>
              <a:rPr lang="nl-BE" dirty="0">
                <a:solidFill>
                  <a:schemeClr val="tx1"/>
                </a:solidFill>
              </a:rPr>
              <a:t>Zeer veel topwedstrijden dichtbij</a:t>
            </a:r>
          </a:p>
          <a:p>
            <a:pPr lvl="1"/>
            <a:endParaRPr lang="nl-BE" dirty="0">
              <a:solidFill>
                <a:schemeClr val="tx1"/>
              </a:solidFill>
            </a:endParaRPr>
          </a:p>
          <a:p>
            <a:pPr lvl="2"/>
            <a:endParaRPr lang="nl-BE" dirty="0">
              <a:solidFill>
                <a:schemeClr val="tx1"/>
              </a:solidFill>
            </a:endParaRPr>
          </a:p>
        </p:txBody>
      </p:sp>
      <p:sp>
        <p:nvSpPr>
          <p:cNvPr id="5" name="Tijdelijke aanduiding voor voettekst 4"/>
          <p:cNvSpPr>
            <a:spLocks noGrp="1"/>
          </p:cNvSpPr>
          <p:nvPr>
            <p:ph type="ftr" sz="quarter" idx="11"/>
          </p:nvPr>
        </p:nvSpPr>
        <p:spPr/>
        <p:txBody>
          <a:bodyPr/>
          <a:lstStyle/>
          <a:p>
            <a:r>
              <a:rPr lang="nl-BE" dirty="0"/>
              <a:t>Paarden in Vlaanderen</a:t>
            </a:r>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35</a:t>
            </a:fld>
            <a:endParaRPr lang="nl-BE" dirty="0"/>
          </a:p>
        </p:txBody>
      </p:sp>
    </p:spTree>
    <p:extLst>
      <p:ext uri="{BB962C8B-B14F-4D97-AF65-F5344CB8AC3E}">
        <p14:creationId xmlns:p14="http://schemas.microsoft.com/office/powerpoint/2010/main" val="34770851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51005A-E27A-9302-F9F6-FD18BA48C46D}"/>
              </a:ext>
            </a:extLst>
          </p:cNvPr>
          <p:cNvSpPr>
            <a:spLocks noGrp="1"/>
          </p:cNvSpPr>
          <p:nvPr>
            <p:ph type="title"/>
          </p:nvPr>
        </p:nvSpPr>
        <p:spPr/>
        <p:txBody>
          <a:bodyPr/>
          <a:lstStyle/>
          <a:p>
            <a:r>
              <a:rPr lang="nl-NL" dirty="0"/>
              <a:t>H</a:t>
            </a:r>
            <a:r>
              <a:rPr lang="nl-BE" dirty="0"/>
              <a:t>et belang van de kleine fokker (cijfers BWP)</a:t>
            </a:r>
          </a:p>
        </p:txBody>
      </p:sp>
      <p:sp>
        <p:nvSpPr>
          <p:cNvPr id="4" name="Tijdelijke aanduiding voor datum 3">
            <a:extLst>
              <a:ext uri="{FF2B5EF4-FFF2-40B4-BE49-F238E27FC236}">
                <a16:creationId xmlns:a16="http://schemas.microsoft.com/office/drawing/2014/main" id="{50E8111F-7D9C-CDB8-B58D-0D4EDC742905}"/>
              </a:ext>
            </a:extLst>
          </p:cNvPr>
          <p:cNvSpPr>
            <a:spLocks noGrp="1"/>
          </p:cNvSpPr>
          <p:nvPr>
            <p:ph type="dt" sz="half" idx="10"/>
          </p:nvPr>
        </p:nvSpPr>
        <p:spPr/>
        <p:txBody>
          <a:bodyPr/>
          <a:lstStyle/>
          <a:p>
            <a:r>
              <a:rPr lang="nl-BE"/>
              <a:t>6 juni 2017</a:t>
            </a:r>
            <a:endParaRPr lang="nl-BE" dirty="0"/>
          </a:p>
        </p:txBody>
      </p:sp>
      <p:sp>
        <p:nvSpPr>
          <p:cNvPr id="5" name="Tijdelijke aanduiding voor voettekst 4">
            <a:extLst>
              <a:ext uri="{FF2B5EF4-FFF2-40B4-BE49-F238E27FC236}">
                <a16:creationId xmlns:a16="http://schemas.microsoft.com/office/drawing/2014/main" id="{8C80973E-0D48-F3D9-F456-19B7C4A813D4}"/>
              </a:ext>
            </a:extLst>
          </p:cNvPr>
          <p:cNvSpPr>
            <a:spLocks noGrp="1"/>
          </p:cNvSpPr>
          <p:nvPr>
            <p:ph type="ftr" sz="quarter" idx="11"/>
          </p:nvPr>
        </p:nvSpPr>
        <p:spPr/>
        <p:txBody>
          <a:bodyPr/>
          <a:lstStyle/>
          <a:p>
            <a:r>
              <a:rPr lang="nl-BE"/>
              <a:t>Paarden in Vlaanderen</a:t>
            </a:r>
            <a:endParaRPr lang="nl-BE" dirty="0"/>
          </a:p>
        </p:txBody>
      </p:sp>
      <p:sp>
        <p:nvSpPr>
          <p:cNvPr id="6" name="Tijdelijke aanduiding voor dianummer 5">
            <a:extLst>
              <a:ext uri="{FF2B5EF4-FFF2-40B4-BE49-F238E27FC236}">
                <a16:creationId xmlns:a16="http://schemas.microsoft.com/office/drawing/2014/main" id="{7C6DED58-E9BD-AACA-B54F-363D9B142B4E}"/>
              </a:ext>
            </a:extLst>
          </p:cNvPr>
          <p:cNvSpPr>
            <a:spLocks noGrp="1"/>
          </p:cNvSpPr>
          <p:nvPr>
            <p:ph type="sldNum" sz="quarter" idx="12"/>
          </p:nvPr>
        </p:nvSpPr>
        <p:spPr/>
        <p:txBody>
          <a:bodyPr/>
          <a:lstStyle/>
          <a:p>
            <a:fld id="{A2A07089-61DB-40D0-A4F6-5175B0242D68}" type="slidenum">
              <a:rPr lang="nl-BE" smtClean="0"/>
              <a:pPr/>
              <a:t>36</a:t>
            </a:fld>
            <a:endParaRPr lang="nl-BE" dirty="0"/>
          </a:p>
        </p:txBody>
      </p:sp>
      <p:pic>
        <p:nvPicPr>
          <p:cNvPr id="7" name="Tijdelijke aanduiding voor inhoud 6">
            <a:extLst>
              <a:ext uri="{FF2B5EF4-FFF2-40B4-BE49-F238E27FC236}">
                <a16:creationId xmlns:a16="http://schemas.microsoft.com/office/drawing/2014/main" id="{8013E5ED-404D-23E7-7237-31552F7EB3B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49748" y="1834448"/>
            <a:ext cx="5631180" cy="746760"/>
          </a:xfrm>
          <a:prstGeom prst="rect">
            <a:avLst/>
          </a:prstGeom>
          <a:noFill/>
          <a:ln>
            <a:noFill/>
          </a:ln>
        </p:spPr>
      </p:pic>
      <p:pic>
        <p:nvPicPr>
          <p:cNvPr id="8" name="Afbeelding 7">
            <a:extLst>
              <a:ext uri="{FF2B5EF4-FFF2-40B4-BE49-F238E27FC236}">
                <a16:creationId xmlns:a16="http://schemas.microsoft.com/office/drawing/2014/main" id="{4EBF627C-9E59-2603-64F5-85B582F653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86540" y="2831113"/>
            <a:ext cx="6157595" cy="3230880"/>
          </a:xfrm>
          <a:prstGeom prst="rect">
            <a:avLst/>
          </a:prstGeom>
          <a:noFill/>
        </p:spPr>
      </p:pic>
    </p:spTree>
    <p:extLst>
      <p:ext uri="{BB962C8B-B14F-4D97-AF65-F5344CB8AC3E}">
        <p14:creationId xmlns:p14="http://schemas.microsoft.com/office/powerpoint/2010/main" val="10571783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Verklaring voor succes: professionele omkadering</a:t>
            </a:r>
          </a:p>
        </p:txBody>
      </p:sp>
      <p:sp>
        <p:nvSpPr>
          <p:cNvPr id="3" name="Tijdelijke aanduiding voor inhoud 2"/>
          <p:cNvSpPr>
            <a:spLocks noGrp="1"/>
          </p:cNvSpPr>
          <p:nvPr>
            <p:ph idx="1"/>
          </p:nvPr>
        </p:nvSpPr>
        <p:spPr>
          <a:xfrm>
            <a:off x="745733" y="1212686"/>
            <a:ext cx="10515600" cy="4664132"/>
          </a:xfrm>
        </p:spPr>
        <p:txBody>
          <a:bodyPr>
            <a:normAutofit fontScale="92500" lnSpcReduction="10000"/>
          </a:bodyPr>
          <a:lstStyle/>
          <a:p>
            <a:pPr marL="342900" lvl="1" indent="0">
              <a:buNone/>
            </a:pPr>
            <a:endParaRPr lang="nl-BE" sz="2400" dirty="0"/>
          </a:p>
          <a:p>
            <a:pPr marL="457200" lvl="1" defTabSz="457200"/>
            <a:r>
              <a:rPr lang="nl-BE" sz="2400" b="1" dirty="0">
                <a:solidFill>
                  <a:schemeClr val="tx1"/>
                </a:solidFill>
              </a:rPr>
              <a:t>Diergeneeskunde</a:t>
            </a:r>
            <a:r>
              <a:rPr lang="nl-BE" sz="2400" dirty="0">
                <a:solidFill>
                  <a:schemeClr val="tx1"/>
                </a:solidFill>
              </a:rPr>
              <a:t>: faculteit diergeneeskunde UGent = wereldtop 					</a:t>
            </a:r>
            <a:r>
              <a:rPr lang="nl-BE" sz="2400" i="1" dirty="0">
                <a:solidFill>
                  <a:schemeClr val="tx1"/>
                </a:solidFill>
              </a:rPr>
              <a:t>Shanghai ranking 5 jaar nummer 1</a:t>
            </a:r>
          </a:p>
          <a:p>
            <a:pPr marL="800100" lvl="2" defTabSz="457200"/>
            <a:r>
              <a:rPr lang="nl-BE" sz="2200" dirty="0">
                <a:solidFill>
                  <a:schemeClr val="tx1"/>
                </a:solidFill>
              </a:rPr>
              <a:t>Moderne technieken: embryotransplantatie, ICSI</a:t>
            </a:r>
          </a:p>
          <a:p>
            <a:pPr marL="800100" lvl="2" defTabSz="457200"/>
            <a:r>
              <a:rPr lang="nl-BE" sz="2200" dirty="0">
                <a:solidFill>
                  <a:schemeClr val="tx1"/>
                </a:solidFill>
              </a:rPr>
              <a:t>Wetenschappelijke begeleiding: gezonde paarden </a:t>
            </a:r>
            <a:r>
              <a:rPr lang="nl-BE" sz="2200" dirty="0" err="1">
                <a:solidFill>
                  <a:schemeClr val="tx1"/>
                </a:solidFill>
              </a:rPr>
              <a:t>vs</a:t>
            </a:r>
            <a:r>
              <a:rPr lang="nl-BE" sz="2200" dirty="0">
                <a:solidFill>
                  <a:schemeClr val="tx1"/>
                </a:solidFill>
              </a:rPr>
              <a:t> OCD, </a:t>
            </a:r>
            <a:r>
              <a:rPr lang="nl-BE" sz="2200" dirty="0" err="1">
                <a:solidFill>
                  <a:schemeClr val="tx1"/>
                </a:solidFill>
              </a:rPr>
              <a:t>cornage</a:t>
            </a:r>
            <a:r>
              <a:rPr lang="nl-BE" sz="2200" dirty="0">
                <a:solidFill>
                  <a:schemeClr val="tx1"/>
                </a:solidFill>
              </a:rPr>
              <a:t>, zomereczeem,  …</a:t>
            </a:r>
          </a:p>
          <a:p>
            <a:pPr marL="457200" lvl="1" defTabSz="457200"/>
            <a:endParaRPr lang="nl-BE" sz="2400" dirty="0">
              <a:solidFill>
                <a:schemeClr val="tx1"/>
              </a:solidFill>
            </a:endParaRPr>
          </a:p>
          <a:p>
            <a:pPr marL="457200" lvl="1" defTabSz="457200"/>
            <a:r>
              <a:rPr lang="nl-BE" sz="2400" b="1" dirty="0">
                <a:solidFill>
                  <a:schemeClr val="tx1"/>
                </a:solidFill>
              </a:rPr>
              <a:t>Hoefsmederij</a:t>
            </a:r>
          </a:p>
          <a:p>
            <a:pPr marL="457200" lvl="1" defTabSz="457200"/>
            <a:endParaRPr lang="nl-BE" sz="2400" dirty="0">
              <a:solidFill>
                <a:schemeClr val="tx1"/>
              </a:solidFill>
            </a:endParaRPr>
          </a:p>
          <a:p>
            <a:pPr marL="457200" lvl="1" defTabSz="457200"/>
            <a:r>
              <a:rPr lang="nl-BE" sz="2400" b="1" dirty="0">
                <a:solidFill>
                  <a:schemeClr val="tx1"/>
                </a:solidFill>
              </a:rPr>
              <a:t>Stallenbouw</a:t>
            </a:r>
          </a:p>
          <a:p>
            <a:pPr marL="457200" lvl="1" defTabSz="457200"/>
            <a:endParaRPr lang="nl-BE" sz="2400" dirty="0">
              <a:solidFill>
                <a:schemeClr val="tx1"/>
              </a:solidFill>
            </a:endParaRPr>
          </a:p>
          <a:p>
            <a:pPr marL="457200" lvl="1" defTabSz="457200"/>
            <a:r>
              <a:rPr lang="nl-BE" sz="2400" b="1" dirty="0">
                <a:solidFill>
                  <a:schemeClr val="tx1"/>
                </a:solidFill>
              </a:rPr>
              <a:t>Voederbedrijven</a:t>
            </a:r>
          </a:p>
          <a:p>
            <a:pPr marL="457200" lvl="1" defTabSz="457200"/>
            <a:endParaRPr lang="nl-BE" sz="2400" dirty="0">
              <a:solidFill>
                <a:schemeClr val="tx1"/>
              </a:solidFill>
            </a:endParaRPr>
          </a:p>
          <a:p>
            <a:pPr marL="457200" lvl="1" defTabSz="457200"/>
            <a:r>
              <a:rPr lang="nl-BE" sz="2400" b="1" dirty="0">
                <a:solidFill>
                  <a:schemeClr val="tx1"/>
                </a:solidFill>
              </a:rPr>
              <a:t>Pistebouwers</a:t>
            </a:r>
          </a:p>
          <a:p>
            <a:pPr marL="342900" lvl="1" indent="0">
              <a:buNone/>
            </a:pPr>
            <a:endParaRPr lang="nl-BE" sz="2400" dirty="0"/>
          </a:p>
          <a:p>
            <a:pPr marL="685800" lvl="2" indent="0">
              <a:buNone/>
            </a:pPr>
            <a:endParaRPr lang="nl-BE" sz="1800" dirty="0"/>
          </a:p>
        </p:txBody>
      </p:sp>
      <p:sp>
        <p:nvSpPr>
          <p:cNvPr id="5" name="Tijdelijke aanduiding voor voettekst 4"/>
          <p:cNvSpPr>
            <a:spLocks noGrp="1"/>
          </p:cNvSpPr>
          <p:nvPr>
            <p:ph type="ftr" sz="quarter" idx="11"/>
          </p:nvPr>
        </p:nvSpPr>
        <p:spPr/>
        <p:txBody>
          <a:bodyPr/>
          <a:lstStyle/>
          <a:p>
            <a:r>
              <a:rPr lang="nl-BE"/>
              <a:t>Paarden in Vlaanderen</a:t>
            </a:r>
            <a:endParaRPr lang="nl-BE" dirty="0"/>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37</a:t>
            </a:fld>
            <a:endParaRPr lang="nl-BE" dirty="0"/>
          </a:p>
        </p:txBody>
      </p:sp>
      <p:pic>
        <p:nvPicPr>
          <p:cNvPr id="6146" name="Picture 2" descr="Faculteit Diergeneeskunde Gent Kleine Huisdieren - Vogels">
            <a:extLst>
              <a:ext uri="{FF2B5EF4-FFF2-40B4-BE49-F238E27FC236}">
                <a16:creationId xmlns:a16="http://schemas.microsoft.com/office/drawing/2014/main" id="{3A4B5D4C-F605-4D2D-DF16-CFD4AE924A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9265" y="3151774"/>
            <a:ext cx="451485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AD4397F4-A0C0-7FA0-BD3F-AFB715A4769B}"/>
              </a:ext>
            </a:extLst>
          </p:cNvPr>
          <p:cNvPicPr>
            <a:picLocks noChangeAspect="1"/>
          </p:cNvPicPr>
          <p:nvPr/>
        </p:nvPicPr>
        <p:blipFill>
          <a:blip r:embed="rId3"/>
          <a:stretch>
            <a:fillRect/>
          </a:stretch>
        </p:blipFill>
        <p:spPr>
          <a:xfrm>
            <a:off x="8509299" y="3311873"/>
            <a:ext cx="2731642" cy="1638985"/>
          </a:xfrm>
          <a:prstGeom prst="rect">
            <a:avLst/>
          </a:prstGeom>
        </p:spPr>
      </p:pic>
    </p:spTree>
    <p:extLst>
      <p:ext uri="{BB962C8B-B14F-4D97-AF65-F5344CB8AC3E}">
        <p14:creationId xmlns:p14="http://schemas.microsoft.com/office/powerpoint/2010/main" val="24803357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Verklaring voor succes: professionele opleidingen</a:t>
            </a:r>
          </a:p>
        </p:txBody>
      </p:sp>
      <p:sp>
        <p:nvSpPr>
          <p:cNvPr id="3" name="Tijdelijke aanduiding voor inhoud 2"/>
          <p:cNvSpPr>
            <a:spLocks noGrp="1"/>
          </p:cNvSpPr>
          <p:nvPr>
            <p:ph idx="1"/>
          </p:nvPr>
        </p:nvSpPr>
        <p:spPr>
          <a:xfrm>
            <a:off x="838200" y="1253331"/>
            <a:ext cx="10515600" cy="4351338"/>
          </a:xfrm>
        </p:spPr>
        <p:txBody>
          <a:bodyPr>
            <a:normAutofit/>
          </a:bodyPr>
          <a:lstStyle/>
          <a:p>
            <a:pPr marL="342900" lvl="1" indent="0">
              <a:buNone/>
            </a:pPr>
            <a:endParaRPr lang="nl-BE" sz="2400" dirty="0"/>
          </a:p>
          <a:p>
            <a:pPr marL="342900" lvl="1" indent="0">
              <a:buNone/>
            </a:pPr>
            <a:endParaRPr lang="nl-BE" sz="2400" dirty="0"/>
          </a:p>
          <a:p>
            <a:pPr marL="457200" lvl="1" defTabSz="457200"/>
            <a:r>
              <a:rPr lang="nl-BE" sz="2400" dirty="0">
                <a:solidFill>
                  <a:schemeClr val="tx1"/>
                </a:solidFill>
                <a:latin typeface="+mn-lt"/>
              </a:rPr>
              <a:t> </a:t>
            </a:r>
            <a:r>
              <a:rPr lang="nl-BE" sz="2400" b="1" dirty="0">
                <a:solidFill>
                  <a:schemeClr val="tx1"/>
                </a:solidFill>
              </a:rPr>
              <a:t>ABC</a:t>
            </a:r>
            <a:r>
              <a:rPr lang="nl-BE" sz="2400" dirty="0">
                <a:solidFill>
                  <a:schemeClr val="tx1"/>
                </a:solidFill>
              </a:rPr>
              <a:t> van de hippische opleidingen</a:t>
            </a:r>
          </a:p>
          <a:p>
            <a:pPr marL="457200" lvl="1" defTabSz="457200"/>
            <a:endParaRPr lang="nl-BE" sz="2400" dirty="0">
              <a:solidFill>
                <a:schemeClr val="tx1"/>
              </a:solidFill>
            </a:endParaRPr>
          </a:p>
          <a:p>
            <a:pPr marL="457200" lvl="1" defTabSz="457200"/>
            <a:r>
              <a:rPr lang="nl-BE" sz="2400" dirty="0">
                <a:solidFill>
                  <a:schemeClr val="tx1"/>
                </a:solidFill>
              </a:rPr>
              <a:t> Goede </a:t>
            </a:r>
            <a:r>
              <a:rPr lang="nl-BE" sz="2400" b="1" dirty="0">
                <a:solidFill>
                  <a:schemeClr val="tx1"/>
                </a:solidFill>
              </a:rPr>
              <a:t>basisopleiding </a:t>
            </a:r>
            <a:r>
              <a:rPr lang="nl-BE" sz="2400" dirty="0">
                <a:solidFill>
                  <a:schemeClr val="tx1"/>
                </a:solidFill>
              </a:rPr>
              <a:t>bij rijverenigingen en clubs van LRV &amp; Paardensport Vlaanderen</a:t>
            </a:r>
          </a:p>
          <a:p>
            <a:pPr marL="457200" lvl="1" defTabSz="457200"/>
            <a:endParaRPr lang="nl-BE" sz="2400" dirty="0">
              <a:solidFill>
                <a:schemeClr val="tx1"/>
              </a:solidFill>
            </a:endParaRPr>
          </a:p>
          <a:p>
            <a:pPr marL="457200" lvl="1" defTabSz="457200"/>
            <a:r>
              <a:rPr lang="nl-BE" sz="2400" dirty="0">
                <a:solidFill>
                  <a:schemeClr val="tx1"/>
                </a:solidFill>
              </a:rPr>
              <a:t> Meldpunt besmettelijke ziekten paard: </a:t>
            </a:r>
            <a:r>
              <a:rPr lang="nl-BE" sz="2400" b="1" dirty="0" err="1">
                <a:solidFill>
                  <a:schemeClr val="tx1"/>
                </a:solidFill>
              </a:rPr>
              <a:t>Equi</a:t>
            </a:r>
            <a:r>
              <a:rPr lang="nl-BE" sz="2400" b="1" dirty="0">
                <a:solidFill>
                  <a:schemeClr val="tx1"/>
                </a:solidFill>
              </a:rPr>
              <a:t> Focus Point Belgium</a:t>
            </a:r>
          </a:p>
          <a:p>
            <a:pPr marL="457200" lvl="1" indent="0" defTabSz="457200">
              <a:buNone/>
            </a:pPr>
            <a:endParaRPr lang="nl-BE" sz="2400" dirty="0">
              <a:solidFill>
                <a:schemeClr val="tx1"/>
              </a:solidFill>
            </a:endParaRPr>
          </a:p>
          <a:p>
            <a:pPr marL="457200" lvl="1" indent="0" algn="ctr" defTabSz="457200">
              <a:buNone/>
            </a:pPr>
            <a:r>
              <a:rPr lang="nl-BE" sz="3200" b="1" dirty="0">
                <a:solidFill>
                  <a:schemeClr val="tx1"/>
                </a:solidFill>
              </a:rPr>
              <a:t>! Belangrijk voor paard &amp; ruiter!</a:t>
            </a:r>
          </a:p>
          <a:p>
            <a:endParaRPr lang="nl-BE" sz="2400" dirty="0">
              <a:solidFill>
                <a:schemeClr val="tx1"/>
              </a:solidFill>
              <a:latin typeface="+mn-lt"/>
            </a:endParaRPr>
          </a:p>
        </p:txBody>
      </p:sp>
      <p:sp>
        <p:nvSpPr>
          <p:cNvPr id="5" name="Tijdelijke aanduiding voor voettekst 4"/>
          <p:cNvSpPr>
            <a:spLocks noGrp="1"/>
          </p:cNvSpPr>
          <p:nvPr>
            <p:ph type="ftr" sz="quarter" idx="11"/>
          </p:nvPr>
        </p:nvSpPr>
        <p:spPr/>
        <p:txBody>
          <a:bodyPr/>
          <a:lstStyle/>
          <a:p>
            <a:r>
              <a:rPr lang="nl-BE"/>
              <a:t>Paarden in Vlaanderen</a:t>
            </a:r>
            <a:endParaRPr lang="nl-BE" dirty="0"/>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38</a:t>
            </a:fld>
            <a:endParaRPr lang="nl-BE" dirty="0"/>
          </a:p>
        </p:txBody>
      </p:sp>
    </p:spTree>
    <p:extLst>
      <p:ext uri="{BB962C8B-B14F-4D97-AF65-F5344CB8AC3E}">
        <p14:creationId xmlns:p14="http://schemas.microsoft.com/office/powerpoint/2010/main" val="19551165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Verklaring voor het succes: aandacht voor dierenwelzijn</a:t>
            </a:r>
          </a:p>
        </p:txBody>
      </p:sp>
      <p:sp>
        <p:nvSpPr>
          <p:cNvPr id="3" name="Tijdelijke aanduiding voor inhoud 2"/>
          <p:cNvSpPr>
            <a:spLocks noGrp="1"/>
          </p:cNvSpPr>
          <p:nvPr>
            <p:ph idx="1"/>
          </p:nvPr>
        </p:nvSpPr>
        <p:spPr/>
        <p:txBody>
          <a:bodyPr>
            <a:normAutofit lnSpcReduction="10000"/>
          </a:bodyPr>
          <a:lstStyle/>
          <a:p>
            <a:pPr marL="342900" lvl="1" indent="0">
              <a:buNone/>
            </a:pPr>
            <a:endParaRPr lang="nl-BE" sz="2400" dirty="0">
              <a:solidFill>
                <a:schemeClr val="tx1"/>
              </a:solidFill>
            </a:endParaRPr>
          </a:p>
          <a:p>
            <a:pPr marL="342900" lvl="1" indent="0">
              <a:buNone/>
            </a:pPr>
            <a:r>
              <a:rPr lang="nl-BE" sz="2400" b="1" dirty="0">
                <a:solidFill>
                  <a:schemeClr val="tx1"/>
                </a:solidFill>
              </a:rPr>
              <a:t>Dierenwelzijn</a:t>
            </a:r>
            <a:r>
              <a:rPr lang="nl-BE" sz="2400" dirty="0">
                <a:solidFill>
                  <a:schemeClr val="tx1"/>
                </a:solidFill>
              </a:rPr>
              <a:t>  </a:t>
            </a:r>
            <a:r>
              <a:rPr lang="nl-BE" sz="2000" dirty="0">
                <a:solidFill>
                  <a:schemeClr val="tx1"/>
                </a:solidFill>
              </a:rPr>
              <a:t>info </a:t>
            </a:r>
            <a:r>
              <a:rPr lang="nl-BE" sz="2000" dirty="0">
                <a:solidFill>
                  <a:srgbClr val="0563C1"/>
                </a:solidFill>
                <a:hlinkClick r:id="rId2">
                  <a:extLst>
                    <a:ext uri="{A12FA001-AC4F-418D-AE19-62706E023703}">
                      <ahyp:hlinkClr xmlns:ahyp="http://schemas.microsoft.com/office/drawing/2018/hyperlinkcolor" val="tx"/>
                    </a:ext>
                  </a:extLst>
                </a:hlinkClick>
              </a:rPr>
              <a:t>www</a:t>
            </a:r>
            <a:r>
              <a:rPr lang="nl-BE" sz="2000" dirty="0">
                <a:solidFill>
                  <a:schemeClr val="tx1"/>
                </a:solidFill>
                <a:hlinkClick r:id="rId2">
                  <a:extLst>
                    <a:ext uri="{A12FA001-AC4F-418D-AE19-62706E023703}">
                      <ahyp:hlinkClr xmlns:ahyp="http://schemas.microsoft.com/office/drawing/2018/hyperlinkcolor" val="tx"/>
                    </a:ext>
                  </a:extLst>
                </a:hlinkClick>
              </a:rPr>
              <a:t>.paarden.vlaanderen</a:t>
            </a:r>
            <a:r>
              <a:rPr lang="nl-BE" sz="2000" dirty="0">
                <a:solidFill>
                  <a:schemeClr val="tx1"/>
                </a:solidFill>
              </a:rPr>
              <a:t> </a:t>
            </a:r>
            <a:endParaRPr lang="nl-BE" sz="2400" dirty="0">
              <a:solidFill>
                <a:schemeClr val="tx1"/>
              </a:solidFill>
            </a:endParaRPr>
          </a:p>
          <a:p>
            <a:pPr lvl="1">
              <a:buFontTx/>
              <a:buChar char="-"/>
            </a:pPr>
            <a:r>
              <a:rPr lang="nl-BE" sz="2400" dirty="0">
                <a:solidFill>
                  <a:schemeClr val="tx1"/>
                </a:solidFill>
              </a:rPr>
              <a:t>Voeding</a:t>
            </a:r>
          </a:p>
          <a:p>
            <a:pPr lvl="1">
              <a:buFontTx/>
              <a:buChar char="-"/>
            </a:pPr>
            <a:r>
              <a:rPr lang="nl-BE" sz="2400" dirty="0">
                <a:solidFill>
                  <a:schemeClr val="tx1"/>
                </a:solidFill>
              </a:rPr>
              <a:t>Huisvesting</a:t>
            </a:r>
          </a:p>
          <a:p>
            <a:pPr lvl="1">
              <a:buFontTx/>
              <a:buChar char="-"/>
            </a:pPr>
            <a:r>
              <a:rPr lang="nl-BE" sz="2400" dirty="0">
                <a:solidFill>
                  <a:schemeClr val="tx1"/>
                </a:solidFill>
              </a:rPr>
              <a:t>Gezondheid</a:t>
            </a:r>
          </a:p>
          <a:p>
            <a:pPr lvl="1">
              <a:buFontTx/>
              <a:buChar char="-"/>
            </a:pPr>
            <a:r>
              <a:rPr lang="nl-BE" sz="2400" dirty="0">
                <a:solidFill>
                  <a:schemeClr val="tx1"/>
                </a:solidFill>
              </a:rPr>
              <a:t>Verzorging</a:t>
            </a:r>
          </a:p>
          <a:p>
            <a:pPr lvl="1">
              <a:buFontTx/>
              <a:buChar char="-"/>
            </a:pPr>
            <a:r>
              <a:rPr lang="nl-BE" sz="2400" dirty="0">
                <a:solidFill>
                  <a:schemeClr val="tx1"/>
                </a:solidFill>
              </a:rPr>
              <a:t>Veiligheid: “Paard op de baan, kalm aan”</a:t>
            </a:r>
          </a:p>
          <a:p>
            <a:pPr marL="342900" lvl="1" indent="0">
              <a:buNone/>
            </a:pPr>
            <a:endParaRPr lang="nl-BE" sz="2400" dirty="0">
              <a:solidFill>
                <a:schemeClr val="tx1"/>
              </a:solidFill>
            </a:endParaRPr>
          </a:p>
          <a:p>
            <a:pPr marL="342900" lvl="1" indent="0">
              <a:buNone/>
            </a:pPr>
            <a:r>
              <a:rPr lang="nl-BE" sz="2400" b="1" dirty="0" err="1">
                <a:solidFill>
                  <a:schemeClr val="tx1"/>
                </a:solidFill>
              </a:rPr>
              <a:t>Equilabel</a:t>
            </a:r>
            <a:r>
              <a:rPr lang="nl-BE" sz="2400" dirty="0">
                <a:solidFill>
                  <a:schemeClr val="tx1"/>
                </a:solidFill>
              </a:rPr>
              <a:t> voor maneges, pensionstallen &amp; asielen</a:t>
            </a:r>
          </a:p>
          <a:p>
            <a:pPr marL="342900" lvl="1" indent="0">
              <a:buNone/>
            </a:pPr>
            <a:endParaRPr lang="nl-BE" sz="2400" dirty="0">
              <a:solidFill>
                <a:schemeClr val="tx1"/>
              </a:solidFill>
            </a:endParaRPr>
          </a:p>
          <a:p>
            <a:pPr marL="342900" lvl="1" indent="0">
              <a:buNone/>
            </a:pPr>
            <a:r>
              <a:rPr lang="nl-BE" sz="2400" b="1" dirty="0">
                <a:solidFill>
                  <a:schemeClr val="tx1"/>
                </a:solidFill>
              </a:rPr>
              <a:t>Deelname werkgroepen binnen Vlaamse Raad voor Dierenwelzijn:</a:t>
            </a:r>
            <a:r>
              <a:rPr lang="nl-BE" sz="2400" dirty="0">
                <a:solidFill>
                  <a:schemeClr val="tx1"/>
                </a:solidFill>
              </a:rPr>
              <a:t> </a:t>
            </a:r>
            <a:r>
              <a:rPr lang="nl-BE" sz="2000" dirty="0">
                <a:solidFill>
                  <a:schemeClr val="tx1"/>
                </a:solidFill>
              </a:rPr>
              <a:t>kermispony’s, paarden op de weide</a:t>
            </a:r>
            <a:endParaRPr lang="nl-BE" sz="2400" dirty="0">
              <a:solidFill>
                <a:schemeClr val="tx1"/>
              </a:solidFill>
            </a:endParaRPr>
          </a:p>
          <a:p>
            <a:pPr marL="342900" lvl="1" indent="0">
              <a:buNone/>
            </a:pPr>
            <a:endParaRPr lang="nl-BE" sz="2400" dirty="0">
              <a:solidFill>
                <a:schemeClr val="tx1"/>
              </a:solidFill>
            </a:endParaRPr>
          </a:p>
        </p:txBody>
      </p:sp>
      <p:sp>
        <p:nvSpPr>
          <p:cNvPr id="5" name="Tijdelijke aanduiding voor voettekst 4"/>
          <p:cNvSpPr>
            <a:spLocks noGrp="1"/>
          </p:cNvSpPr>
          <p:nvPr>
            <p:ph type="ftr" sz="quarter" idx="11"/>
          </p:nvPr>
        </p:nvSpPr>
        <p:spPr/>
        <p:txBody>
          <a:bodyPr/>
          <a:lstStyle/>
          <a:p>
            <a:r>
              <a:rPr lang="nl-BE"/>
              <a:t>Paarden in Vlaanderen</a:t>
            </a:r>
            <a:endParaRPr lang="nl-BE" dirty="0"/>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39</a:t>
            </a:fld>
            <a:endParaRPr lang="nl-BE" dirty="0"/>
          </a:p>
        </p:txBody>
      </p:sp>
    </p:spTree>
    <p:extLst>
      <p:ext uri="{BB962C8B-B14F-4D97-AF65-F5344CB8AC3E}">
        <p14:creationId xmlns:p14="http://schemas.microsoft.com/office/powerpoint/2010/main" val="20603236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00800" y="1709739"/>
            <a:ext cx="5445303" cy="1997738"/>
          </a:xfrm>
        </p:spPr>
        <p:txBody>
          <a:bodyPr>
            <a:normAutofit fontScale="90000"/>
          </a:bodyPr>
          <a:lstStyle/>
          <a:p>
            <a:r>
              <a:rPr lang="nl-BE" sz="2800" dirty="0"/>
              <a:t>De “</a:t>
            </a:r>
            <a:r>
              <a:rPr lang="nl-BE" sz="2800" dirty="0" err="1"/>
              <a:t>verpaarding</a:t>
            </a:r>
            <a:r>
              <a:rPr lang="nl-BE" sz="2800" dirty="0"/>
              <a:t>” in Vlaanderen </a:t>
            </a:r>
            <a:br>
              <a:rPr lang="nl-BE" sz="2800" dirty="0"/>
            </a:br>
            <a:br>
              <a:rPr lang="nl-BE" sz="2800" dirty="0"/>
            </a:br>
            <a:r>
              <a:rPr lang="nl-BE" sz="2800" dirty="0"/>
              <a:t>Feit of fabel?</a:t>
            </a:r>
            <a:br>
              <a:rPr lang="nl-BE" sz="2800" dirty="0"/>
            </a:br>
            <a:r>
              <a:rPr lang="nl-BE" sz="2800" dirty="0"/>
              <a:t>Realiteit of perceptie?</a:t>
            </a:r>
            <a:br>
              <a:rPr lang="nl-BE" sz="2800" dirty="0"/>
            </a:br>
            <a:r>
              <a:rPr lang="nl-BE" sz="2800" dirty="0"/>
              <a:t>Vloek of zegen?</a:t>
            </a:r>
          </a:p>
        </p:txBody>
      </p:sp>
    </p:spTree>
    <p:extLst>
      <p:ext uri="{BB962C8B-B14F-4D97-AF65-F5344CB8AC3E}">
        <p14:creationId xmlns:p14="http://schemas.microsoft.com/office/powerpoint/2010/main" val="30639272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B4A8E4-2AE3-85CF-D9E4-09BE2C7EA133}"/>
              </a:ext>
            </a:extLst>
          </p:cNvPr>
          <p:cNvSpPr>
            <a:spLocks noGrp="1"/>
          </p:cNvSpPr>
          <p:nvPr>
            <p:ph type="title"/>
          </p:nvPr>
        </p:nvSpPr>
        <p:spPr/>
        <p:txBody>
          <a:bodyPr/>
          <a:lstStyle/>
          <a:p>
            <a:r>
              <a:rPr lang="nl-NL" dirty="0"/>
              <a:t>Maatschappelijk belang</a:t>
            </a:r>
            <a:endParaRPr lang="nl-BE" dirty="0"/>
          </a:p>
        </p:txBody>
      </p:sp>
      <p:sp>
        <p:nvSpPr>
          <p:cNvPr id="3" name="Tijdelijke aanduiding voor tekst 2">
            <a:extLst>
              <a:ext uri="{FF2B5EF4-FFF2-40B4-BE49-F238E27FC236}">
                <a16:creationId xmlns:a16="http://schemas.microsoft.com/office/drawing/2014/main" id="{8160E39A-08C5-7E1A-D8C4-70F95A214370}"/>
              </a:ext>
            </a:extLst>
          </p:cNvPr>
          <p:cNvSpPr>
            <a:spLocks noGrp="1"/>
          </p:cNvSpPr>
          <p:nvPr>
            <p:ph type="body" idx="1"/>
          </p:nvPr>
        </p:nvSpPr>
        <p:spPr/>
        <p:txBody>
          <a:bodyPr/>
          <a:lstStyle/>
          <a:p>
            <a:r>
              <a:rPr lang="nl-NL" dirty="0">
                <a:solidFill>
                  <a:schemeClr val="tx1"/>
                </a:solidFill>
              </a:rPr>
              <a:t>200.000 betrokken Vlamingen.</a:t>
            </a:r>
          </a:p>
          <a:p>
            <a:r>
              <a:rPr lang="nl-NL" dirty="0">
                <a:solidFill>
                  <a:schemeClr val="tx1"/>
                </a:solidFill>
              </a:rPr>
              <a:t>Pedagogisch belang.</a:t>
            </a:r>
          </a:p>
          <a:p>
            <a:r>
              <a:rPr lang="nl-NL" dirty="0">
                <a:solidFill>
                  <a:schemeClr val="tx1"/>
                </a:solidFill>
              </a:rPr>
              <a:t>Het paard in de therapie.</a:t>
            </a:r>
            <a:endParaRPr lang="nl-BE" dirty="0">
              <a:solidFill>
                <a:schemeClr val="tx1"/>
              </a:solidFill>
            </a:endParaRPr>
          </a:p>
        </p:txBody>
      </p:sp>
    </p:spTree>
    <p:extLst>
      <p:ext uri="{BB962C8B-B14F-4D97-AF65-F5344CB8AC3E}">
        <p14:creationId xmlns:p14="http://schemas.microsoft.com/office/powerpoint/2010/main" val="35548682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63574"/>
            <a:ext cx="10515600" cy="1325563"/>
          </a:xfrm>
        </p:spPr>
        <p:txBody>
          <a:bodyPr/>
          <a:lstStyle/>
          <a:p>
            <a:r>
              <a:rPr lang="nl-BE" dirty="0"/>
              <a:t>Maatschappelijk succes</a:t>
            </a:r>
          </a:p>
        </p:txBody>
      </p:sp>
      <p:sp>
        <p:nvSpPr>
          <p:cNvPr id="3" name="Tijdelijke aanduiding voor inhoud 2"/>
          <p:cNvSpPr>
            <a:spLocks noGrp="1"/>
          </p:cNvSpPr>
          <p:nvPr>
            <p:ph idx="1"/>
          </p:nvPr>
        </p:nvSpPr>
        <p:spPr>
          <a:xfrm>
            <a:off x="838200" y="1439694"/>
            <a:ext cx="10515600" cy="4737269"/>
          </a:xfrm>
        </p:spPr>
        <p:txBody>
          <a:bodyPr>
            <a:normAutofit/>
          </a:bodyPr>
          <a:lstStyle/>
          <a:p>
            <a:r>
              <a:rPr lang="nl-BE" sz="2400" dirty="0">
                <a:solidFill>
                  <a:schemeClr val="tx1"/>
                </a:solidFill>
              </a:rPr>
              <a:t>Studie Policy Research: </a:t>
            </a:r>
            <a:r>
              <a:rPr lang="nl-BE" sz="2400" b="0" dirty="0">
                <a:solidFill>
                  <a:schemeClr val="tx1"/>
                </a:solidFill>
              </a:rPr>
              <a:t>200.000 betrokken mensen</a:t>
            </a:r>
          </a:p>
          <a:p>
            <a:pPr marL="0" indent="0">
              <a:buNone/>
            </a:pPr>
            <a:endParaRPr lang="nl-BE" sz="2400" dirty="0">
              <a:solidFill>
                <a:schemeClr val="tx1"/>
              </a:solidFill>
            </a:endParaRPr>
          </a:p>
          <a:p>
            <a:r>
              <a:rPr lang="nl-BE" sz="2400" dirty="0">
                <a:solidFill>
                  <a:schemeClr val="tx1"/>
                </a:solidFill>
              </a:rPr>
              <a:t>Paardensport Vlaanderen &amp; LRV: &gt; </a:t>
            </a:r>
            <a:r>
              <a:rPr lang="nl-BE" sz="2400" b="0" dirty="0">
                <a:solidFill>
                  <a:schemeClr val="tx1"/>
                </a:solidFill>
              </a:rPr>
              <a:t>50.000 leden</a:t>
            </a:r>
          </a:p>
          <a:p>
            <a:endParaRPr lang="nl-BE" sz="2400" dirty="0">
              <a:solidFill>
                <a:schemeClr val="tx1"/>
              </a:solidFill>
            </a:endParaRPr>
          </a:p>
          <a:p>
            <a:r>
              <a:rPr lang="nl-BE" sz="2400" dirty="0">
                <a:solidFill>
                  <a:schemeClr val="tx1"/>
                </a:solidFill>
              </a:rPr>
              <a:t> </a:t>
            </a:r>
            <a:r>
              <a:rPr lang="nl-BE" sz="2400" dirty="0" err="1">
                <a:solidFill>
                  <a:schemeClr val="tx1"/>
                </a:solidFill>
              </a:rPr>
              <a:t>Equilabel</a:t>
            </a:r>
            <a:r>
              <a:rPr lang="nl-BE" sz="2400" dirty="0">
                <a:solidFill>
                  <a:schemeClr val="tx1"/>
                </a:solidFill>
              </a:rPr>
              <a:t> kwaliteitslabel maneges &amp; pensionstallen</a:t>
            </a:r>
          </a:p>
          <a:p>
            <a:pPr lvl="2"/>
            <a:r>
              <a:rPr lang="nl-BE" sz="1600" dirty="0">
                <a:solidFill>
                  <a:schemeClr val="tx1"/>
                </a:solidFill>
              </a:rPr>
              <a:t>Klantvriendelijkheid</a:t>
            </a:r>
          </a:p>
          <a:p>
            <a:pPr lvl="2"/>
            <a:r>
              <a:rPr lang="nl-BE" sz="1600" dirty="0">
                <a:solidFill>
                  <a:schemeClr val="tx1"/>
                </a:solidFill>
              </a:rPr>
              <a:t>Diervriendelijkheid</a:t>
            </a:r>
          </a:p>
          <a:p>
            <a:pPr lvl="2"/>
            <a:r>
              <a:rPr lang="nl-BE" sz="1600" dirty="0">
                <a:solidFill>
                  <a:schemeClr val="tx1"/>
                </a:solidFill>
              </a:rPr>
              <a:t>Management</a:t>
            </a:r>
          </a:p>
          <a:p>
            <a:pPr lvl="2"/>
            <a:r>
              <a:rPr lang="nl-BE" sz="1600" dirty="0">
                <a:solidFill>
                  <a:schemeClr val="tx1"/>
                </a:solidFill>
              </a:rPr>
              <a:t>Veiligheid</a:t>
            </a:r>
          </a:p>
          <a:p>
            <a:pPr lvl="2"/>
            <a:r>
              <a:rPr lang="nl-BE" sz="1600" dirty="0">
                <a:solidFill>
                  <a:schemeClr val="tx1"/>
                </a:solidFill>
              </a:rPr>
              <a:t>Wetgeving</a:t>
            </a:r>
          </a:p>
          <a:p>
            <a:pPr lvl="2"/>
            <a:r>
              <a:rPr lang="nl-BE" sz="1600" dirty="0" err="1">
                <a:solidFill>
                  <a:schemeClr val="tx1"/>
                </a:solidFill>
              </a:rPr>
              <a:t>Welpa</a:t>
            </a:r>
            <a:r>
              <a:rPr lang="nl-BE" sz="1600" dirty="0">
                <a:solidFill>
                  <a:schemeClr val="tx1"/>
                </a:solidFill>
              </a:rPr>
              <a:t>-project	</a:t>
            </a:r>
          </a:p>
          <a:p>
            <a:pPr lvl="2"/>
            <a:r>
              <a:rPr lang="nl-BE" sz="1600" dirty="0">
                <a:solidFill>
                  <a:schemeClr val="tx1"/>
                </a:solidFill>
              </a:rPr>
              <a:t>Belang goed opgeleide lesgevers</a:t>
            </a:r>
          </a:p>
          <a:p>
            <a:pPr marL="685800" lvl="2" indent="0">
              <a:buNone/>
            </a:pPr>
            <a:endParaRPr lang="nl-BE" sz="1600" dirty="0">
              <a:solidFill>
                <a:schemeClr val="tx1"/>
              </a:solidFill>
            </a:endParaRPr>
          </a:p>
          <a:p>
            <a:endParaRPr lang="nl-BE" sz="2400" b="0" dirty="0">
              <a:solidFill>
                <a:schemeClr val="tx1"/>
              </a:solidFill>
            </a:endParaRPr>
          </a:p>
          <a:p>
            <a:endParaRPr lang="nl-BE" sz="2400" b="0" dirty="0">
              <a:solidFill>
                <a:schemeClr val="tx1"/>
              </a:solidFill>
            </a:endParaRPr>
          </a:p>
          <a:p>
            <a:pPr marL="0" indent="0">
              <a:buNone/>
            </a:pPr>
            <a:endParaRPr lang="nl-BE" sz="2400" dirty="0">
              <a:solidFill>
                <a:schemeClr val="tx1"/>
              </a:solidFill>
            </a:endParaRPr>
          </a:p>
        </p:txBody>
      </p:sp>
      <p:sp>
        <p:nvSpPr>
          <p:cNvPr id="5" name="Tijdelijke aanduiding voor voettekst 4"/>
          <p:cNvSpPr>
            <a:spLocks noGrp="1"/>
          </p:cNvSpPr>
          <p:nvPr>
            <p:ph type="ftr" sz="quarter" idx="11"/>
          </p:nvPr>
        </p:nvSpPr>
        <p:spPr/>
        <p:txBody>
          <a:bodyPr/>
          <a:lstStyle/>
          <a:p>
            <a:r>
              <a:rPr lang="nl-BE" dirty="0"/>
              <a:t>Paarden in Vlaanderen</a:t>
            </a:r>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41</a:t>
            </a:fld>
            <a:endParaRPr lang="nl-BE" dirty="0"/>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5622" y="4167924"/>
            <a:ext cx="4133917" cy="939527"/>
          </a:xfrm>
          <a:prstGeom prst="rect">
            <a:avLst/>
          </a:prstGeom>
        </p:spPr>
      </p:pic>
    </p:spTree>
    <p:extLst>
      <p:ext uri="{BB962C8B-B14F-4D97-AF65-F5344CB8AC3E}">
        <p14:creationId xmlns:p14="http://schemas.microsoft.com/office/powerpoint/2010/main" val="2617614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8000BB-FEC0-BB87-5A1A-26CDE668A7B8}"/>
              </a:ext>
            </a:extLst>
          </p:cNvPr>
          <p:cNvSpPr>
            <a:spLocks noGrp="1"/>
          </p:cNvSpPr>
          <p:nvPr>
            <p:ph type="title"/>
          </p:nvPr>
        </p:nvSpPr>
        <p:spPr/>
        <p:txBody>
          <a:bodyPr/>
          <a:lstStyle/>
          <a:p>
            <a:r>
              <a:rPr lang="nl-NL" dirty="0"/>
              <a:t>Maatschappelijk belang:</a:t>
            </a:r>
            <a:br>
              <a:rPr lang="nl-NL" dirty="0"/>
            </a:br>
            <a:r>
              <a:rPr lang="nl-NL" dirty="0"/>
              <a:t>geen hooliganisme in paardensport</a:t>
            </a:r>
            <a:endParaRPr lang="nl-BE" dirty="0"/>
          </a:p>
        </p:txBody>
      </p:sp>
      <p:sp>
        <p:nvSpPr>
          <p:cNvPr id="4" name="Tijdelijke aanduiding voor datum 3">
            <a:extLst>
              <a:ext uri="{FF2B5EF4-FFF2-40B4-BE49-F238E27FC236}">
                <a16:creationId xmlns:a16="http://schemas.microsoft.com/office/drawing/2014/main" id="{ACB28D5A-C376-A1A0-E08A-A17C52AB3B77}"/>
              </a:ext>
            </a:extLst>
          </p:cNvPr>
          <p:cNvSpPr>
            <a:spLocks noGrp="1"/>
          </p:cNvSpPr>
          <p:nvPr>
            <p:ph type="dt" sz="half" idx="10"/>
          </p:nvPr>
        </p:nvSpPr>
        <p:spPr/>
        <p:txBody>
          <a:bodyPr/>
          <a:lstStyle/>
          <a:p>
            <a:r>
              <a:rPr lang="nl-BE"/>
              <a:t>6 juni 2017</a:t>
            </a:r>
            <a:endParaRPr lang="nl-BE" dirty="0"/>
          </a:p>
        </p:txBody>
      </p:sp>
      <p:sp>
        <p:nvSpPr>
          <p:cNvPr id="5" name="Tijdelijke aanduiding voor voettekst 4">
            <a:extLst>
              <a:ext uri="{FF2B5EF4-FFF2-40B4-BE49-F238E27FC236}">
                <a16:creationId xmlns:a16="http://schemas.microsoft.com/office/drawing/2014/main" id="{E50378BF-B7C3-A1E6-C6ED-08D427CEB679}"/>
              </a:ext>
            </a:extLst>
          </p:cNvPr>
          <p:cNvSpPr>
            <a:spLocks noGrp="1"/>
          </p:cNvSpPr>
          <p:nvPr>
            <p:ph type="ftr" sz="quarter" idx="11"/>
          </p:nvPr>
        </p:nvSpPr>
        <p:spPr/>
        <p:txBody>
          <a:bodyPr/>
          <a:lstStyle/>
          <a:p>
            <a:r>
              <a:rPr lang="nl-BE"/>
              <a:t>Paarden in Vlaanderen</a:t>
            </a:r>
            <a:endParaRPr lang="nl-BE" dirty="0"/>
          </a:p>
        </p:txBody>
      </p:sp>
      <p:sp>
        <p:nvSpPr>
          <p:cNvPr id="6" name="Tijdelijke aanduiding voor dianummer 5">
            <a:extLst>
              <a:ext uri="{FF2B5EF4-FFF2-40B4-BE49-F238E27FC236}">
                <a16:creationId xmlns:a16="http://schemas.microsoft.com/office/drawing/2014/main" id="{7C784DD9-6DAF-A6DA-5837-9B2F3CE28AC5}"/>
              </a:ext>
            </a:extLst>
          </p:cNvPr>
          <p:cNvSpPr>
            <a:spLocks noGrp="1"/>
          </p:cNvSpPr>
          <p:nvPr>
            <p:ph type="sldNum" sz="quarter" idx="12"/>
          </p:nvPr>
        </p:nvSpPr>
        <p:spPr/>
        <p:txBody>
          <a:bodyPr/>
          <a:lstStyle/>
          <a:p>
            <a:fld id="{A2A07089-61DB-40D0-A4F6-5175B0242D68}" type="slidenum">
              <a:rPr lang="nl-BE" smtClean="0"/>
              <a:pPr/>
              <a:t>42</a:t>
            </a:fld>
            <a:endParaRPr lang="nl-BE" dirty="0"/>
          </a:p>
        </p:txBody>
      </p:sp>
      <p:pic>
        <p:nvPicPr>
          <p:cNvPr id="2050" name="Picture 2" descr="Le hooliganisme dans les stades de football">
            <a:extLst>
              <a:ext uri="{FF2B5EF4-FFF2-40B4-BE49-F238E27FC236}">
                <a16:creationId xmlns:a16="http://schemas.microsoft.com/office/drawing/2014/main" id="{39387524-D874-8DB3-E93E-0986506473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3328384"/>
            <a:ext cx="3189052" cy="22622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D805217D-9B8A-4F38-E821-53A5F2551A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0335" y="3602715"/>
            <a:ext cx="3583465" cy="2015699"/>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980AFE50-A64F-FA95-B56D-9A9059CE5FF7}"/>
              </a:ext>
            </a:extLst>
          </p:cNvPr>
          <p:cNvSpPr txBox="1"/>
          <p:nvPr/>
        </p:nvSpPr>
        <p:spPr>
          <a:xfrm>
            <a:off x="1326482" y="1512502"/>
            <a:ext cx="8721643" cy="1815882"/>
          </a:xfrm>
          <a:prstGeom prst="rect">
            <a:avLst/>
          </a:prstGeom>
          <a:noFill/>
        </p:spPr>
        <p:txBody>
          <a:bodyPr wrap="square">
            <a:spAutoFit/>
          </a:bodyPr>
          <a:lstStyle/>
          <a:p>
            <a:r>
              <a:rPr lang="nl-BE" sz="2800" dirty="0">
                <a:latin typeface="Century Gothic" panose="020B0502020202020204" pitchFamily="34" charset="0"/>
              </a:rPr>
              <a:t>Paardrijden = </a:t>
            </a:r>
          </a:p>
          <a:p>
            <a:pPr lvl="1"/>
            <a:r>
              <a:rPr lang="nl-BE" sz="2800" dirty="0">
                <a:latin typeface="Century Gothic" panose="020B0502020202020204" pitchFamily="34" charset="0"/>
              </a:rPr>
              <a:t>- Opvoeding met verantwoordelijkheid voor het paard.</a:t>
            </a:r>
          </a:p>
          <a:p>
            <a:pPr lvl="1"/>
            <a:r>
              <a:rPr lang="nl-BE" sz="2800" dirty="0">
                <a:latin typeface="Century Gothic" panose="020B0502020202020204" pitchFamily="34" charset="0"/>
              </a:rPr>
              <a:t>- Respect voor mens &amp; dier.</a:t>
            </a:r>
          </a:p>
        </p:txBody>
      </p:sp>
      <p:pic>
        <p:nvPicPr>
          <p:cNvPr id="2056" name="Picture 8">
            <a:extLst>
              <a:ext uri="{FF2B5EF4-FFF2-40B4-BE49-F238E27FC236}">
                <a16:creationId xmlns:a16="http://schemas.microsoft.com/office/drawing/2014/main" id="{525EC9E6-9E23-9F90-240C-70B8EE2DBC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3149" y="3636573"/>
            <a:ext cx="3297059" cy="199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9064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80296"/>
            <a:ext cx="10515600" cy="918924"/>
          </a:xfrm>
        </p:spPr>
        <p:txBody>
          <a:bodyPr>
            <a:normAutofit/>
          </a:bodyPr>
          <a:lstStyle/>
          <a:p>
            <a:r>
              <a:rPr lang="nl-BE" dirty="0"/>
              <a:t>Maatschappelijk belang: het paard in de zorg</a:t>
            </a:r>
          </a:p>
        </p:txBody>
      </p:sp>
      <p:sp>
        <p:nvSpPr>
          <p:cNvPr id="3" name="Tijdelijke aanduiding voor inhoud 2"/>
          <p:cNvSpPr>
            <a:spLocks noGrp="1"/>
          </p:cNvSpPr>
          <p:nvPr>
            <p:ph idx="1"/>
          </p:nvPr>
        </p:nvSpPr>
        <p:spPr>
          <a:xfrm>
            <a:off x="400449" y="1297167"/>
            <a:ext cx="10515600" cy="4879796"/>
          </a:xfrm>
        </p:spPr>
        <p:txBody>
          <a:bodyPr>
            <a:normAutofit/>
          </a:bodyPr>
          <a:lstStyle/>
          <a:p>
            <a:r>
              <a:rPr lang="nl-BE" sz="2400" dirty="0">
                <a:solidFill>
                  <a:schemeClr val="tx1"/>
                </a:solidFill>
              </a:rPr>
              <a:t>Zorgboerderijen: “het paard een heilzaam dier”</a:t>
            </a:r>
          </a:p>
          <a:p>
            <a:endParaRPr lang="nl-BE" sz="2400" dirty="0">
              <a:solidFill>
                <a:schemeClr val="tx1"/>
              </a:solidFill>
            </a:endParaRPr>
          </a:p>
          <a:p>
            <a:pPr lvl="1"/>
            <a:r>
              <a:rPr lang="nl-BE" sz="2400" dirty="0">
                <a:solidFill>
                  <a:schemeClr val="tx1"/>
                </a:solidFill>
              </a:rPr>
              <a:t>Subsidies voor land- &amp; tuinbouwers</a:t>
            </a:r>
          </a:p>
          <a:p>
            <a:pPr marL="685800" lvl="2" indent="0">
              <a:buNone/>
            </a:pPr>
            <a:r>
              <a:rPr lang="nl-BE" sz="2000" dirty="0">
                <a:solidFill>
                  <a:schemeClr val="tx1"/>
                </a:solidFill>
              </a:rPr>
              <a:t>zorgvragers draaien mee op een landbouwbedrijf</a:t>
            </a:r>
          </a:p>
          <a:p>
            <a:pPr marL="685800" lvl="2" indent="0">
              <a:buNone/>
            </a:pPr>
            <a:endParaRPr lang="nl-BE" sz="2400" dirty="0">
              <a:solidFill>
                <a:schemeClr val="tx1"/>
              </a:solidFill>
            </a:endParaRPr>
          </a:p>
          <a:p>
            <a:pPr lvl="1"/>
            <a:r>
              <a:rPr lang="nl-BE" sz="2400" dirty="0">
                <a:solidFill>
                  <a:schemeClr val="tx1"/>
                </a:solidFill>
              </a:rPr>
              <a:t>Persoonsvolgend budget vanuit Welzijn kan hieraan besteed worden</a:t>
            </a:r>
          </a:p>
          <a:p>
            <a:endParaRPr lang="nl-BE" sz="2400" dirty="0">
              <a:solidFill>
                <a:schemeClr val="tx1"/>
              </a:solidFill>
            </a:endParaRPr>
          </a:p>
        </p:txBody>
      </p:sp>
      <p:sp>
        <p:nvSpPr>
          <p:cNvPr id="5" name="Tijdelijke aanduiding voor voettekst 4"/>
          <p:cNvSpPr>
            <a:spLocks noGrp="1"/>
          </p:cNvSpPr>
          <p:nvPr>
            <p:ph type="ftr" sz="quarter" idx="11"/>
          </p:nvPr>
        </p:nvSpPr>
        <p:spPr/>
        <p:txBody>
          <a:bodyPr/>
          <a:lstStyle/>
          <a:p>
            <a:r>
              <a:rPr lang="nl-BE" dirty="0"/>
              <a:t>Paarden in Vlaanderen</a:t>
            </a:r>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43</a:t>
            </a:fld>
            <a:endParaRPr lang="nl-BE" dirty="0"/>
          </a:p>
        </p:txBody>
      </p:sp>
      <p:pic>
        <p:nvPicPr>
          <p:cNvPr id="8" name="Afbeelding 7"/>
          <p:cNvPicPr>
            <a:picLocks noChangeAspect="1"/>
          </p:cNvPicPr>
          <p:nvPr/>
        </p:nvPicPr>
        <p:blipFill rotWithShape="1">
          <a:blip r:embed="rId2">
            <a:extLst>
              <a:ext uri="{28A0092B-C50C-407E-A947-70E740481C1C}">
                <a14:useLocalDpi xmlns:a14="http://schemas.microsoft.com/office/drawing/2010/main" val="0"/>
              </a:ext>
            </a:extLst>
          </a:blip>
          <a:srcRect l="4243"/>
          <a:stretch/>
        </p:blipFill>
        <p:spPr>
          <a:xfrm>
            <a:off x="4974526" y="4172359"/>
            <a:ext cx="3342551" cy="2305479"/>
          </a:xfrm>
          <a:prstGeom prst="rect">
            <a:avLst/>
          </a:prstGeom>
        </p:spPr>
      </p:pic>
    </p:spTree>
    <p:extLst>
      <p:ext uri="{BB962C8B-B14F-4D97-AF65-F5344CB8AC3E}">
        <p14:creationId xmlns:p14="http://schemas.microsoft.com/office/powerpoint/2010/main" val="20013943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A4394-A56C-A006-838B-76227518973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482063E-C1EC-2950-8632-D794C5BAD61F}"/>
              </a:ext>
            </a:extLst>
          </p:cNvPr>
          <p:cNvSpPr>
            <a:spLocks noGrp="1"/>
          </p:cNvSpPr>
          <p:nvPr>
            <p:ph type="title"/>
          </p:nvPr>
        </p:nvSpPr>
        <p:spPr>
          <a:xfrm>
            <a:off x="838200" y="180296"/>
            <a:ext cx="10515600" cy="918924"/>
          </a:xfrm>
        </p:spPr>
        <p:txBody>
          <a:bodyPr>
            <a:normAutofit/>
          </a:bodyPr>
          <a:lstStyle/>
          <a:p>
            <a:r>
              <a:rPr lang="nl-BE" dirty="0"/>
              <a:t>Maatschappelijk belang: het paard in de therapie</a:t>
            </a:r>
          </a:p>
        </p:txBody>
      </p:sp>
      <p:sp>
        <p:nvSpPr>
          <p:cNvPr id="3" name="Tijdelijke aanduiding voor inhoud 2">
            <a:extLst>
              <a:ext uri="{FF2B5EF4-FFF2-40B4-BE49-F238E27FC236}">
                <a16:creationId xmlns:a16="http://schemas.microsoft.com/office/drawing/2014/main" id="{71090D3F-A3D3-925F-38DC-B1F6AC3A5A38}"/>
              </a:ext>
            </a:extLst>
          </p:cNvPr>
          <p:cNvSpPr>
            <a:spLocks noGrp="1"/>
          </p:cNvSpPr>
          <p:nvPr>
            <p:ph idx="1"/>
          </p:nvPr>
        </p:nvSpPr>
        <p:spPr>
          <a:xfrm>
            <a:off x="400449" y="762910"/>
            <a:ext cx="10515600" cy="5532365"/>
          </a:xfrm>
        </p:spPr>
        <p:txBody>
          <a:bodyPr>
            <a:normAutofit fontScale="92500" lnSpcReduction="10000"/>
          </a:bodyPr>
          <a:lstStyle/>
          <a:p>
            <a:endParaRPr lang="nl-BE" sz="2400" dirty="0">
              <a:solidFill>
                <a:schemeClr val="tx1"/>
              </a:solidFill>
            </a:endParaRPr>
          </a:p>
          <a:p>
            <a:r>
              <a:rPr lang="nl-BE" sz="2400" dirty="0">
                <a:solidFill>
                  <a:schemeClr val="tx1"/>
                </a:solidFill>
              </a:rPr>
              <a:t>Hippotherapie:</a:t>
            </a:r>
          </a:p>
          <a:p>
            <a:r>
              <a:rPr lang="nl-BE" sz="2400" dirty="0">
                <a:solidFill>
                  <a:schemeClr val="tx1"/>
                </a:solidFill>
              </a:rPr>
              <a:t> </a:t>
            </a:r>
          </a:p>
          <a:p>
            <a:pPr lvl="1"/>
            <a:r>
              <a:rPr lang="nl-BE" sz="2400" dirty="0">
                <a:solidFill>
                  <a:schemeClr val="tx1"/>
                </a:solidFill>
              </a:rPr>
              <a:t>Groeiende sector: “</a:t>
            </a:r>
            <a:r>
              <a:rPr lang="nl-BE" sz="2400" b="1" dirty="0">
                <a:solidFill>
                  <a:schemeClr val="tx1"/>
                </a:solidFill>
              </a:rPr>
              <a:t>Centaur </a:t>
            </a:r>
            <a:r>
              <a:rPr lang="nl-BE" sz="2400" b="1" dirty="0" err="1">
                <a:solidFill>
                  <a:schemeClr val="tx1"/>
                </a:solidFill>
              </a:rPr>
              <a:t>Federation</a:t>
            </a:r>
            <a:r>
              <a:rPr lang="nl-BE" sz="2400" dirty="0">
                <a:solidFill>
                  <a:schemeClr val="tx1"/>
                </a:solidFill>
              </a:rPr>
              <a:t>”</a:t>
            </a:r>
          </a:p>
          <a:p>
            <a:pPr marL="342900" lvl="1" indent="0">
              <a:buNone/>
            </a:pPr>
            <a:endParaRPr lang="nl-BE" sz="2400" dirty="0">
              <a:solidFill>
                <a:schemeClr val="tx1"/>
              </a:solidFill>
            </a:endParaRPr>
          </a:p>
          <a:p>
            <a:pPr lvl="1"/>
            <a:r>
              <a:rPr lang="nl-BE" sz="2400" dirty="0">
                <a:solidFill>
                  <a:schemeClr val="tx1"/>
                </a:solidFill>
              </a:rPr>
              <a:t>Vanuit verschillende </a:t>
            </a:r>
            <a:r>
              <a:rPr lang="nl-BE" sz="2400" b="1" dirty="0">
                <a:solidFill>
                  <a:schemeClr val="tx1"/>
                </a:solidFill>
              </a:rPr>
              <a:t>invalshoeken/vooropleidingen</a:t>
            </a:r>
            <a:r>
              <a:rPr lang="nl-BE" sz="2400" dirty="0">
                <a:solidFill>
                  <a:schemeClr val="tx1"/>
                </a:solidFill>
              </a:rPr>
              <a:t>:</a:t>
            </a:r>
          </a:p>
          <a:p>
            <a:pPr marL="685800" lvl="2" indent="0">
              <a:buNone/>
            </a:pPr>
            <a:r>
              <a:rPr lang="nl-BE" sz="2000" dirty="0">
                <a:solidFill>
                  <a:schemeClr val="tx1"/>
                </a:solidFill>
              </a:rPr>
              <a:t>Maatschappelijk assistent, criminologie, kinesitherapie, psychologie, geneeskunde, orthopedagogie, lichamelijke opvoeding,..</a:t>
            </a:r>
          </a:p>
          <a:p>
            <a:pPr marL="685800" lvl="2" indent="0">
              <a:buNone/>
            </a:pPr>
            <a:endParaRPr lang="nl-BE" sz="2400" dirty="0">
              <a:solidFill>
                <a:schemeClr val="tx1"/>
              </a:solidFill>
            </a:endParaRPr>
          </a:p>
          <a:p>
            <a:pPr lvl="1"/>
            <a:r>
              <a:rPr lang="nl-BE" sz="2400" dirty="0">
                <a:solidFill>
                  <a:schemeClr val="tx1"/>
                </a:solidFill>
              </a:rPr>
              <a:t>Aanvullende </a:t>
            </a:r>
            <a:r>
              <a:rPr lang="nl-BE" sz="2400" b="1" dirty="0">
                <a:solidFill>
                  <a:schemeClr val="tx1"/>
                </a:solidFill>
              </a:rPr>
              <a:t>opleidingen</a:t>
            </a:r>
            <a:r>
              <a:rPr lang="nl-BE" sz="2400" dirty="0">
                <a:solidFill>
                  <a:schemeClr val="tx1"/>
                </a:solidFill>
              </a:rPr>
              <a:t> EAGALA, Arteveldehogeschool &amp; </a:t>
            </a:r>
            <a:r>
              <a:rPr lang="nl-BE" sz="2400" dirty="0" err="1">
                <a:solidFill>
                  <a:schemeClr val="tx1"/>
                </a:solidFill>
              </a:rPr>
              <a:t>Vives</a:t>
            </a:r>
            <a:endParaRPr lang="nl-BE" sz="2400" dirty="0">
              <a:solidFill>
                <a:schemeClr val="tx1"/>
              </a:solidFill>
            </a:endParaRPr>
          </a:p>
          <a:p>
            <a:pPr marL="342900" lvl="1" indent="0">
              <a:buNone/>
            </a:pPr>
            <a:endParaRPr lang="nl-BE" sz="2400" dirty="0">
              <a:solidFill>
                <a:schemeClr val="tx1"/>
              </a:solidFill>
            </a:endParaRPr>
          </a:p>
          <a:p>
            <a:pPr lvl="1"/>
            <a:r>
              <a:rPr lang="nl-BE" sz="2400" b="1" dirty="0">
                <a:solidFill>
                  <a:schemeClr val="tx1"/>
                </a:solidFill>
              </a:rPr>
              <a:t>Buitenlandse</a:t>
            </a:r>
            <a:r>
              <a:rPr lang="nl-BE" sz="2400" dirty="0">
                <a:solidFill>
                  <a:schemeClr val="tx1"/>
                </a:solidFill>
              </a:rPr>
              <a:t> opleidingen</a:t>
            </a:r>
          </a:p>
          <a:p>
            <a:pPr lvl="1"/>
            <a:endParaRPr lang="nl-BE" sz="2400" dirty="0">
              <a:solidFill>
                <a:schemeClr val="tx1"/>
              </a:solidFill>
            </a:endParaRPr>
          </a:p>
          <a:p>
            <a:pPr lvl="1"/>
            <a:r>
              <a:rPr lang="nl-BE" sz="2400" b="1" dirty="0">
                <a:solidFill>
                  <a:schemeClr val="tx1"/>
                </a:solidFill>
              </a:rPr>
              <a:t>Probleemjongeren</a:t>
            </a:r>
            <a:r>
              <a:rPr lang="nl-BE" sz="2400" dirty="0">
                <a:solidFill>
                  <a:schemeClr val="tx1"/>
                </a:solidFill>
              </a:rPr>
              <a:t>: instelling waar deze jongeren terecht komen (na +/- 8 plaatsingen) mede dankzij de paarden = creatie openingen, met ambitie voor laatste plaatsing …</a:t>
            </a:r>
          </a:p>
        </p:txBody>
      </p:sp>
      <p:sp>
        <p:nvSpPr>
          <p:cNvPr id="5" name="Tijdelijke aanduiding voor voettekst 4">
            <a:extLst>
              <a:ext uri="{FF2B5EF4-FFF2-40B4-BE49-F238E27FC236}">
                <a16:creationId xmlns:a16="http://schemas.microsoft.com/office/drawing/2014/main" id="{2259A473-C0A5-54F5-6D4F-47EEC3D5393B}"/>
              </a:ext>
            </a:extLst>
          </p:cNvPr>
          <p:cNvSpPr>
            <a:spLocks noGrp="1"/>
          </p:cNvSpPr>
          <p:nvPr>
            <p:ph type="ftr" sz="quarter" idx="11"/>
          </p:nvPr>
        </p:nvSpPr>
        <p:spPr/>
        <p:txBody>
          <a:bodyPr/>
          <a:lstStyle/>
          <a:p>
            <a:r>
              <a:rPr lang="nl-BE" dirty="0"/>
              <a:t>Paarden in Vlaanderen</a:t>
            </a:r>
          </a:p>
        </p:txBody>
      </p:sp>
      <p:sp>
        <p:nvSpPr>
          <p:cNvPr id="6" name="Tijdelijke aanduiding voor dianummer 5">
            <a:extLst>
              <a:ext uri="{FF2B5EF4-FFF2-40B4-BE49-F238E27FC236}">
                <a16:creationId xmlns:a16="http://schemas.microsoft.com/office/drawing/2014/main" id="{A5413198-CC5E-5E67-AD4E-12977338379A}"/>
              </a:ext>
            </a:extLst>
          </p:cNvPr>
          <p:cNvSpPr>
            <a:spLocks noGrp="1"/>
          </p:cNvSpPr>
          <p:nvPr>
            <p:ph type="sldNum" sz="quarter" idx="12"/>
          </p:nvPr>
        </p:nvSpPr>
        <p:spPr/>
        <p:txBody>
          <a:bodyPr/>
          <a:lstStyle/>
          <a:p>
            <a:fld id="{A2A07089-61DB-40D0-A4F6-5175B0242D68}" type="slidenum">
              <a:rPr lang="nl-BE" smtClean="0"/>
              <a:pPr/>
              <a:t>44</a:t>
            </a:fld>
            <a:endParaRPr lang="nl-BE" dirty="0"/>
          </a:p>
        </p:txBody>
      </p:sp>
      <p:pic>
        <p:nvPicPr>
          <p:cNvPr id="7" name="Afbeelding 6">
            <a:extLst>
              <a:ext uri="{FF2B5EF4-FFF2-40B4-BE49-F238E27FC236}">
                <a16:creationId xmlns:a16="http://schemas.microsoft.com/office/drawing/2014/main" id="{2B198A02-21A1-4785-97A8-DA7774C3B7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4663" y="1119098"/>
            <a:ext cx="2417274" cy="1810145"/>
          </a:xfrm>
          <a:prstGeom prst="rect">
            <a:avLst/>
          </a:prstGeom>
        </p:spPr>
      </p:pic>
    </p:spTree>
    <p:extLst>
      <p:ext uri="{BB962C8B-B14F-4D97-AF65-F5344CB8AC3E}">
        <p14:creationId xmlns:p14="http://schemas.microsoft.com/office/powerpoint/2010/main" val="731714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Internationale uitstraling: Vlaanderen zendt zijn zonen en paarden uit</a:t>
            </a:r>
          </a:p>
        </p:txBody>
      </p:sp>
      <p:sp>
        <p:nvSpPr>
          <p:cNvPr id="3" name="Tijdelijke aanduiding voor inhoud 2"/>
          <p:cNvSpPr>
            <a:spLocks noGrp="1"/>
          </p:cNvSpPr>
          <p:nvPr>
            <p:ph idx="1"/>
          </p:nvPr>
        </p:nvSpPr>
        <p:spPr/>
        <p:txBody>
          <a:bodyPr>
            <a:normAutofit/>
          </a:bodyPr>
          <a:lstStyle/>
          <a:p>
            <a:pPr marL="0" indent="0">
              <a:buNone/>
            </a:pPr>
            <a:r>
              <a:rPr lang="nl-BE" sz="2400" dirty="0">
                <a:solidFill>
                  <a:schemeClr val="tx1"/>
                </a:solidFill>
              </a:rPr>
              <a:t>EHS: wereldwijd gespecialiseerd transport paarden per vliegtuig</a:t>
            </a:r>
          </a:p>
          <a:p>
            <a:pPr marL="0" indent="0">
              <a:buNone/>
            </a:pPr>
            <a:endParaRPr lang="nl-BE" sz="1100" dirty="0">
              <a:solidFill>
                <a:schemeClr val="tx1"/>
              </a:solidFill>
            </a:endParaRPr>
          </a:p>
          <a:p>
            <a:pPr marL="0" indent="0">
              <a:buNone/>
            </a:pPr>
            <a:r>
              <a:rPr lang="nl-BE" sz="2400" b="0" dirty="0">
                <a:solidFill>
                  <a:schemeClr val="tx1"/>
                </a:solidFill>
              </a:rPr>
              <a:t>Jaarlijks ruim 3.000 paarden</a:t>
            </a:r>
          </a:p>
          <a:p>
            <a:pPr lvl="1"/>
            <a:r>
              <a:rPr lang="nl-BE" sz="2000" b="0" dirty="0">
                <a:solidFill>
                  <a:schemeClr val="tx1"/>
                </a:solidFill>
              </a:rPr>
              <a:t>1992: 		opstart met 300 paarden</a:t>
            </a:r>
          </a:p>
          <a:p>
            <a:pPr lvl="1"/>
            <a:r>
              <a:rPr lang="nl-BE" sz="2000" b="0" dirty="0">
                <a:solidFill>
                  <a:schemeClr val="tx1"/>
                </a:solidFill>
              </a:rPr>
              <a:t> 2016: 		3.104 waarvan 49 naar China</a:t>
            </a:r>
          </a:p>
          <a:p>
            <a:pPr marL="0" indent="0">
              <a:buNone/>
            </a:pPr>
            <a:endParaRPr lang="nl-BE" sz="2400" b="0" dirty="0">
              <a:solidFill>
                <a:schemeClr val="tx1"/>
              </a:solidFill>
            </a:endParaRPr>
          </a:p>
          <a:p>
            <a:pPr marL="0" indent="0">
              <a:buNone/>
            </a:pPr>
            <a:endParaRPr lang="nl-BE" sz="2400" b="0" dirty="0">
              <a:solidFill>
                <a:schemeClr val="tx1"/>
              </a:solidFill>
            </a:endParaRPr>
          </a:p>
          <a:p>
            <a:pPr marL="0" indent="0">
              <a:buNone/>
            </a:pPr>
            <a:endParaRPr lang="nl-BE" sz="2400" b="0" dirty="0">
              <a:solidFill>
                <a:schemeClr val="tx1"/>
              </a:solidFill>
            </a:endParaRPr>
          </a:p>
          <a:p>
            <a:pPr marL="0" indent="0">
              <a:buNone/>
            </a:pPr>
            <a:r>
              <a:rPr lang="nl-BE" sz="2400" b="0" dirty="0">
                <a:solidFill>
                  <a:schemeClr val="tx1"/>
                </a:solidFill>
              </a:rPr>
              <a:t>Ook transport via Nederlandse &amp; Duitse bedrijven</a:t>
            </a:r>
          </a:p>
          <a:p>
            <a:pPr marL="0" indent="0">
              <a:buNone/>
            </a:pPr>
            <a:endParaRPr lang="nl-BE" sz="2400" dirty="0">
              <a:solidFill>
                <a:schemeClr val="tx1"/>
              </a:solidFill>
            </a:endParaRPr>
          </a:p>
        </p:txBody>
      </p:sp>
      <p:sp>
        <p:nvSpPr>
          <p:cNvPr id="5" name="Tijdelijke aanduiding voor voettekst 4"/>
          <p:cNvSpPr>
            <a:spLocks noGrp="1"/>
          </p:cNvSpPr>
          <p:nvPr>
            <p:ph type="ftr" sz="quarter" idx="11"/>
          </p:nvPr>
        </p:nvSpPr>
        <p:spPr/>
        <p:txBody>
          <a:bodyPr/>
          <a:lstStyle/>
          <a:p>
            <a:r>
              <a:rPr lang="nl-BE" dirty="0"/>
              <a:t>Paarden in Vlaanderen</a:t>
            </a:r>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45</a:t>
            </a:fld>
            <a:endParaRPr lang="nl-BE" dirty="0"/>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2756" y="2481662"/>
            <a:ext cx="3253714" cy="2426951"/>
          </a:xfrm>
          <a:prstGeom prst="rect">
            <a:avLst/>
          </a:prstGeom>
        </p:spPr>
      </p:pic>
      <p:pic>
        <p:nvPicPr>
          <p:cNvPr id="4098" name="Picture 2" descr="EHS">
            <a:extLst>
              <a:ext uri="{FF2B5EF4-FFF2-40B4-BE49-F238E27FC236}">
                <a16:creationId xmlns:a16="http://schemas.microsoft.com/office/drawing/2014/main" id="{7DE0A134-0CD5-2F9E-CF16-0DA44A435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2407" y="2674049"/>
            <a:ext cx="1626892" cy="1789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3616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83DBD-677E-44A9-1A80-97D871E9CB6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F9A2A22-FCA1-53FE-838D-DA217654B955}"/>
              </a:ext>
            </a:extLst>
          </p:cNvPr>
          <p:cNvSpPr>
            <a:spLocks noGrp="1"/>
          </p:cNvSpPr>
          <p:nvPr>
            <p:ph type="title"/>
          </p:nvPr>
        </p:nvSpPr>
        <p:spPr/>
        <p:txBody>
          <a:bodyPr/>
          <a:lstStyle/>
          <a:p>
            <a:r>
              <a:rPr lang="nl-BE" dirty="0"/>
              <a:t>Internationale uitstraling: Vlaanderen zendt zijn zonen en paarden uit</a:t>
            </a:r>
          </a:p>
        </p:txBody>
      </p:sp>
      <p:sp>
        <p:nvSpPr>
          <p:cNvPr id="3" name="Tijdelijke aanduiding voor inhoud 2">
            <a:extLst>
              <a:ext uri="{FF2B5EF4-FFF2-40B4-BE49-F238E27FC236}">
                <a16:creationId xmlns:a16="http://schemas.microsoft.com/office/drawing/2014/main" id="{8C0728DD-8B1F-EFD1-A5DF-7CF6B904E806}"/>
              </a:ext>
            </a:extLst>
          </p:cNvPr>
          <p:cNvSpPr>
            <a:spLocks noGrp="1"/>
          </p:cNvSpPr>
          <p:nvPr>
            <p:ph idx="1"/>
          </p:nvPr>
        </p:nvSpPr>
        <p:spPr/>
        <p:txBody>
          <a:bodyPr>
            <a:normAutofit/>
          </a:bodyPr>
          <a:lstStyle/>
          <a:p>
            <a:pPr marL="0" indent="0">
              <a:buNone/>
            </a:pPr>
            <a:r>
              <a:rPr lang="nl-BE" sz="2800" dirty="0">
                <a:solidFill>
                  <a:schemeClr val="tx1"/>
                </a:solidFill>
              </a:rPr>
              <a:t>Voorzitter FEI</a:t>
            </a:r>
          </a:p>
          <a:p>
            <a:pPr marL="0" indent="0">
              <a:buNone/>
            </a:pPr>
            <a:endParaRPr lang="nl-BE" sz="700" dirty="0">
              <a:solidFill>
                <a:schemeClr val="tx1"/>
              </a:solidFill>
            </a:endParaRPr>
          </a:p>
          <a:p>
            <a:pPr marL="0" indent="0">
              <a:buNone/>
            </a:pPr>
            <a:r>
              <a:rPr lang="nl-BE" sz="2800" b="0" dirty="0">
                <a:solidFill>
                  <a:schemeClr val="tx1"/>
                </a:solidFill>
              </a:rPr>
              <a:t>Ingmar De Vos</a:t>
            </a:r>
          </a:p>
        </p:txBody>
      </p:sp>
      <p:sp>
        <p:nvSpPr>
          <p:cNvPr id="5" name="Tijdelijke aanduiding voor voettekst 4">
            <a:extLst>
              <a:ext uri="{FF2B5EF4-FFF2-40B4-BE49-F238E27FC236}">
                <a16:creationId xmlns:a16="http://schemas.microsoft.com/office/drawing/2014/main" id="{B82644DF-1DCB-2B6F-8D14-30675808C2E0}"/>
              </a:ext>
            </a:extLst>
          </p:cNvPr>
          <p:cNvSpPr>
            <a:spLocks noGrp="1"/>
          </p:cNvSpPr>
          <p:nvPr>
            <p:ph type="ftr" sz="quarter" idx="11"/>
          </p:nvPr>
        </p:nvSpPr>
        <p:spPr/>
        <p:txBody>
          <a:bodyPr/>
          <a:lstStyle/>
          <a:p>
            <a:r>
              <a:rPr lang="nl-BE" dirty="0"/>
              <a:t>Paarden in Vlaanderen</a:t>
            </a:r>
          </a:p>
        </p:txBody>
      </p:sp>
      <p:sp>
        <p:nvSpPr>
          <p:cNvPr id="6" name="Tijdelijke aanduiding voor dianummer 5">
            <a:extLst>
              <a:ext uri="{FF2B5EF4-FFF2-40B4-BE49-F238E27FC236}">
                <a16:creationId xmlns:a16="http://schemas.microsoft.com/office/drawing/2014/main" id="{ED85BE4A-D1A1-2876-FA65-EB993173BEA1}"/>
              </a:ext>
            </a:extLst>
          </p:cNvPr>
          <p:cNvSpPr>
            <a:spLocks noGrp="1"/>
          </p:cNvSpPr>
          <p:nvPr>
            <p:ph type="sldNum" sz="quarter" idx="12"/>
          </p:nvPr>
        </p:nvSpPr>
        <p:spPr/>
        <p:txBody>
          <a:bodyPr/>
          <a:lstStyle/>
          <a:p>
            <a:fld id="{A2A07089-61DB-40D0-A4F6-5175B0242D68}" type="slidenum">
              <a:rPr lang="nl-BE" smtClean="0"/>
              <a:pPr/>
              <a:t>46</a:t>
            </a:fld>
            <a:endParaRPr lang="nl-BE" dirty="0"/>
          </a:p>
        </p:txBody>
      </p:sp>
      <p:pic>
        <p:nvPicPr>
          <p:cNvPr id="8" name="Afbeelding 7">
            <a:extLst>
              <a:ext uri="{FF2B5EF4-FFF2-40B4-BE49-F238E27FC236}">
                <a16:creationId xmlns:a16="http://schemas.microsoft.com/office/drawing/2014/main" id="{65A110F5-E683-94AC-184A-E349552CF9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4201" y="2080943"/>
            <a:ext cx="2398978" cy="3601985"/>
          </a:xfrm>
          <a:prstGeom prst="rect">
            <a:avLst/>
          </a:prstGeom>
        </p:spPr>
      </p:pic>
      <p:pic>
        <p:nvPicPr>
          <p:cNvPr id="4100" name="Picture 4" descr="FEI named International Sports Federation of the Year - Equestrian ...">
            <a:extLst>
              <a:ext uri="{FF2B5EF4-FFF2-40B4-BE49-F238E27FC236}">
                <a16:creationId xmlns:a16="http://schemas.microsoft.com/office/drawing/2014/main" id="{C5907B0A-F60C-416E-4396-FEF2FC001F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9903" y="2080943"/>
            <a:ext cx="3657173" cy="3657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5390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European Horse Network – MEP-</a:t>
            </a:r>
            <a:r>
              <a:rPr lang="nl-BE" dirty="0" err="1"/>
              <a:t>Horsegroup</a:t>
            </a:r>
            <a:endParaRPr lang="nl-BE" dirty="0"/>
          </a:p>
        </p:txBody>
      </p:sp>
      <p:sp>
        <p:nvSpPr>
          <p:cNvPr id="3" name="Tijdelijke aanduiding voor inhoud 2"/>
          <p:cNvSpPr>
            <a:spLocks noGrp="1"/>
          </p:cNvSpPr>
          <p:nvPr>
            <p:ph idx="1"/>
          </p:nvPr>
        </p:nvSpPr>
        <p:spPr/>
        <p:txBody>
          <a:bodyPr/>
          <a:lstStyle/>
          <a:p>
            <a:r>
              <a:rPr lang="nl-BE" dirty="0">
                <a:solidFill>
                  <a:schemeClr val="tx1"/>
                </a:solidFill>
              </a:rPr>
              <a:t>EHN: </a:t>
            </a:r>
            <a:r>
              <a:rPr lang="nl-BE" b="0" dirty="0">
                <a:solidFill>
                  <a:schemeClr val="tx1"/>
                </a:solidFill>
              </a:rPr>
              <a:t>voorzitter Mark Wentein</a:t>
            </a:r>
          </a:p>
          <a:p>
            <a:r>
              <a:rPr lang="nl-BE" dirty="0">
                <a:solidFill>
                  <a:schemeClr val="tx1"/>
                </a:solidFill>
              </a:rPr>
              <a:t>MEP </a:t>
            </a:r>
            <a:r>
              <a:rPr lang="nl-BE" dirty="0" err="1">
                <a:solidFill>
                  <a:schemeClr val="tx1"/>
                </a:solidFill>
              </a:rPr>
              <a:t>Horsegroup</a:t>
            </a:r>
            <a:r>
              <a:rPr lang="nl-BE" dirty="0">
                <a:solidFill>
                  <a:schemeClr val="tx1"/>
                </a:solidFill>
              </a:rPr>
              <a:t>: </a:t>
            </a:r>
            <a:r>
              <a:rPr lang="nl-BE" b="0" dirty="0">
                <a:solidFill>
                  <a:schemeClr val="tx1"/>
                </a:solidFill>
              </a:rPr>
              <a:t>voorzitter Hilde Vautmans &amp; Tom </a:t>
            </a:r>
            <a:r>
              <a:rPr lang="nl-BE" b="0" dirty="0" err="1">
                <a:solidFill>
                  <a:schemeClr val="tx1"/>
                </a:solidFill>
              </a:rPr>
              <a:t>Vandenkendelaere</a:t>
            </a:r>
            <a:endParaRPr lang="nl-BE" b="0" dirty="0">
              <a:solidFill>
                <a:schemeClr val="tx1"/>
              </a:solidFill>
            </a:endParaRPr>
          </a:p>
          <a:p>
            <a:r>
              <a:rPr lang="nl-BE" dirty="0">
                <a:solidFill>
                  <a:schemeClr val="tx1"/>
                </a:solidFill>
              </a:rPr>
              <a:t>Commissievoorzitter </a:t>
            </a:r>
            <a:r>
              <a:rPr lang="nl-BE" b="0" dirty="0">
                <a:solidFill>
                  <a:schemeClr val="tx1"/>
                </a:solidFill>
              </a:rPr>
              <a:t>Ursula von der Leyen</a:t>
            </a:r>
          </a:p>
          <a:p>
            <a:endParaRPr lang="nl-BE" dirty="0">
              <a:solidFill>
                <a:schemeClr val="tx1"/>
              </a:solidFill>
            </a:endParaRPr>
          </a:p>
        </p:txBody>
      </p:sp>
      <p:sp>
        <p:nvSpPr>
          <p:cNvPr id="5" name="Tijdelijke aanduiding voor voettekst 4"/>
          <p:cNvSpPr>
            <a:spLocks noGrp="1"/>
          </p:cNvSpPr>
          <p:nvPr>
            <p:ph type="ftr" sz="quarter" idx="11"/>
          </p:nvPr>
        </p:nvSpPr>
        <p:spPr/>
        <p:txBody>
          <a:bodyPr/>
          <a:lstStyle/>
          <a:p>
            <a:r>
              <a:rPr lang="nl-BE"/>
              <a:t>Paarden in Vlaanderen</a:t>
            </a:r>
            <a:endParaRPr lang="nl-BE" dirty="0"/>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47</a:t>
            </a:fld>
            <a:endParaRPr lang="nl-BE" dirty="0"/>
          </a:p>
        </p:txBody>
      </p:sp>
      <p:pic>
        <p:nvPicPr>
          <p:cNvPr id="11" name="Picture 8" descr="https://paarden.vlaanderen/userfiles/image/65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6205" y="3148071"/>
            <a:ext cx="4718503" cy="3147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6971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12E301-6C41-99E6-4298-B35AACFD73B0}"/>
              </a:ext>
            </a:extLst>
          </p:cNvPr>
          <p:cNvSpPr>
            <a:spLocks noGrp="1"/>
          </p:cNvSpPr>
          <p:nvPr>
            <p:ph type="title"/>
          </p:nvPr>
        </p:nvSpPr>
        <p:spPr/>
        <p:txBody>
          <a:bodyPr/>
          <a:lstStyle/>
          <a:p>
            <a:r>
              <a:rPr lang="nl-NL" dirty="0"/>
              <a:t>Het ecologisch belang van de </a:t>
            </a:r>
            <a:r>
              <a:rPr lang="nl-NL" dirty="0" err="1"/>
              <a:t>paardenhouderij</a:t>
            </a:r>
            <a:endParaRPr lang="nl-BE" dirty="0"/>
          </a:p>
        </p:txBody>
      </p:sp>
      <p:sp>
        <p:nvSpPr>
          <p:cNvPr id="3" name="Tijdelijke aanduiding voor tekst 2">
            <a:extLst>
              <a:ext uri="{FF2B5EF4-FFF2-40B4-BE49-F238E27FC236}">
                <a16:creationId xmlns:a16="http://schemas.microsoft.com/office/drawing/2014/main" id="{7ABB3DAC-D374-ED6C-DE08-58646A6C254B}"/>
              </a:ext>
            </a:extLst>
          </p:cNvPr>
          <p:cNvSpPr>
            <a:spLocks noGrp="1"/>
          </p:cNvSpPr>
          <p:nvPr>
            <p:ph type="body" idx="1"/>
          </p:nvPr>
        </p:nvSpPr>
        <p:spPr/>
        <p:txBody>
          <a:bodyPr/>
          <a:lstStyle/>
          <a:p>
            <a:r>
              <a:rPr lang="nl-NL" dirty="0">
                <a:solidFill>
                  <a:schemeClr val="tx1"/>
                </a:solidFill>
              </a:rPr>
              <a:t>Een troef voor het behalen van de Europese milieudoelstellingen</a:t>
            </a:r>
            <a:endParaRPr lang="nl-BE" dirty="0">
              <a:solidFill>
                <a:schemeClr val="tx1"/>
              </a:solidFill>
            </a:endParaRPr>
          </a:p>
        </p:txBody>
      </p:sp>
    </p:spTree>
    <p:extLst>
      <p:ext uri="{BB962C8B-B14F-4D97-AF65-F5344CB8AC3E}">
        <p14:creationId xmlns:p14="http://schemas.microsoft.com/office/powerpoint/2010/main" val="40301121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D9E82-58EA-A755-6546-B785F370311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27C3505-A828-9BA9-5065-7FC59A8F07CD}"/>
              </a:ext>
            </a:extLst>
          </p:cNvPr>
          <p:cNvSpPr>
            <a:spLocks noGrp="1"/>
          </p:cNvSpPr>
          <p:nvPr>
            <p:ph type="title"/>
          </p:nvPr>
        </p:nvSpPr>
        <p:spPr>
          <a:xfrm>
            <a:off x="838200" y="131655"/>
            <a:ext cx="10515600" cy="1325563"/>
          </a:xfrm>
        </p:spPr>
        <p:txBody>
          <a:bodyPr/>
          <a:lstStyle/>
          <a:p>
            <a:r>
              <a:rPr lang="nl-BE" dirty="0"/>
              <a:t>Het ecologisch belang van paardenweiden </a:t>
            </a:r>
            <a:br>
              <a:rPr lang="nl-BE" dirty="0"/>
            </a:br>
            <a:r>
              <a:rPr lang="nl-BE" sz="2000" dirty="0"/>
              <a:t>(bron: Regionale landschappen)</a:t>
            </a:r>
          </a:p>
        </p:txBody>
      </p:sp>
      <p:sp>
        <p:nvSpPr>
          <p:cNvPr id="3" name="Tijdelijke aanduiding voor inhoud 2">
            <a:extLst>
              <a:ext uri="{FF2B5EF4-FFF2-40B4-BE49-F238E27FC236}">
                <a16:creationId xmlns:a16="http://schemas.microsoft.com/office/drawing/2014/main" id="{5AEB91FA-F237-121E-8E51-B8ADFB3EE2D8}"/>
              </a:ext>
            </a:extLst>
          </p:cNvPr>
          <p:cNvSpPr>
            <a:spLocks noGrp="1"/>
          </p:cNvSpPr>
          <p:nvPr>
            <p:ph idx="1"/>
          </p:nvPr>
        </p:nvSpPr>
        <p:spPr>
          <a:xfrm>
            <a:off x="838200" y="1470333"/>
            <a:ext cx="10515600" cy="4706630"/>
          </a:xfrm>
        </p:spPr>
        <p:txBody>
          <a:bodyPr>
            <a:normAutofit/>
          </a:bodyPr>
          <a:lstStyle/>
          <a:p>
            <a:r>
              <a:rPr lang="nl-BE" dirty="0" err="1">
                <a:solidFill>
                  <a:schemeClr val="tx1"/>
                </a:solidFill>
              </a:rPr>
              <a:t>Paardenhouderij</a:t>
            </a:r>
            <a:r>
              <a:rPr lang="nl-BE" dirty="0">
                <a:solidFill>
                  <a:schemeClr val="tx1"/>
                </a:solidFill>
              </a:rPr>
              <a:t> </a:t>
            </a:r>
            <a:r>
              <a:rPr lang="nl-BE" b="0" dirty="0">
                <a:solidFill>
                  <a:schemeClr val="tx1"/>
                </a:solidFill>
              </a:rPr>
              <a:t>draagt bij tot </a:t>
            </a:r>
            <a:r>
              <a:rPr lang="nl-BE" dirty="0">
                <a:solidFill>
                  <a:schemeClr val="tx1"/>
                </a:solidFill>
              </a:rPr>
              <a:t>behoud van waardevol blijvend grasland </a:t>
            </a:r>
          </a:p>
          <a:p>
            <a:pPr marL="0" indent="0">
              <a:buNone/>
            </a:pPr>
            <a:endParaRPr lang="nl-BE" dirty="0">
              <a:solidFill>
                <a:schemeClr val="tx1"/>
              </a:solidFill>
            </a:endParaRPr>
          </a:p>
          <a:p>
            <a:r>
              <a:rPr lang="nl-BE" dirty="0">
                <a:solidFill>
                  <a:schemeClr val="tx1"/>
                </a:solidFill>
              </a:rPr>
              <a:t>Paardenweiden &amp; kleine landschapselementen</a:t>
            </a:r>
          </a:p>
          <a:p>
            <a:pPr lvl="1"/>
            <a:r>
              <a:rPr lang="nl-BE" dirty="0">
                <a:solidFill>
                  <a:schemeClr val="tx1"/>
                </a:solidFill>
              </a:rPr>
              <a:t>Houtige kleine landschapselementen (</a:t>
            </a:r>
            <a:r>
              <a:rPr lang="nl-BE" dirty="0" err="1">
                <a:solidFill>
                  <a:schemeClr val="tx1"/>
                </a:solidFill>
              </a:rPr>
              <a:t>KLE’s</a:t>
            </a:r>
            <a:r>
              <a:rPr lang="nl-BE" dirty="0">
                <a:solidFill>
                  <a:schemeClr val="tx1"/>
                </a:solidFill>
              </a:rPr>
              <a:t>) = schaduw &amp; beschutting voor paard. </a:t>
            </a:r>
          </a:p>
          <a:p>
            <a:pPr lvl="1"/>
            <a:r>
              <a:rPr lang="nl-BE" dirty="0">
                <a:solidFill>
                  <a:schemeClr val="tx1"/>
                </a:solidFill>
              </a:rPr>
              <a:t>Regionale Landschappen &amp; provincies bieden ondersteuning</a:t>
            </a:r>
          </a:p>
          <a:p>
            <a:pPr lvl="1"/>
            <a:endParaRPr lang="nl-BE" dirty="0">
              <a:solidFill>
                <a:schemeClr val="tx1"/>
              </a:solidFill>
            </a:endParaRPr>
          </a:p>
          <a:p>
            <a:r>
              <a:rPr lang="nl-BE" dirty="0">
                <a:solidFill>
                  <a:schemeClr val="tx1"/>
                </a:solidFill>
              </a:rPr>
              <a:t>Belang van hooilanden voor fauna &amp; flora</a:t>
            </a:r>
          </a:p>
          <a:p>
            <a:pPr lvl="1"/>
            <a:r>
              <a:rPr lang="nl-BE" dirty="0">
                <a:solidFill>
                  <a:schemeClr val="tx1"/>
                </a:solidFill>
              </a:rPr>
              <a:t>Paardenweiden weinig of niet bemest / biociden gesproeid </a:t>
            </a:r>
          </a:p>
          <a:p>
            <a:pPr lvl="1"/>
            <a:r>
              <a:rPr lang="nl-BE" dirty="0">
                <a:solidFill>
                  <a:schemeClr val="tx1"/>
                </a:solidFill>
              </a:rPr>
              <a:t>Paardenhooi veel later gemaaid</a:t>
            </a:r>
          </a:p>
          <a:p>
            <a:pPr lvl="1"/>
            <a:endParaRPr lang="nl-BE" dirty="0">
              <a:solidFill>
                <a:schemeClr val="tx1"/>
              </a:solidFill>
            </a:endParaRPr>
          </a:p>
          <a:p>
            <a:pPr lvl="1"/>
            <a:r>
              <a:rPr lang="nl-BE" dirty="0">
                <a:solidFill>
                  <a:schemeClr val="tx1"/>
                </a:solidFill>
              </a:rPr>
              <a:t>Resultaat: </a:t>
            </a:r>
            <a:r>
              <a:rPr lang="nl-BE" b="1" dirty="0">
                <a:solidFill>
                  <a:schemeClr val="tx1"/>
                </a:solidFill>
              </a:rPr>
              <a:t>enorme biodiversiteit </a:t>
            </a:r>
            <a:r>
              <a:rPr lang="nl-BE" dirty="0">
                <a:solidFill>
                  <a:schemeClr val="tx1"/>
                </a:solidFill>
              </a:rPr>
              <a:t>in paardenweiden</a:t>
            </a:r>
          </a:p>
          <a:p>
            <a:pPr lvl="1"/>
            <a:endParaRPr lang="nl-BE" dirty="0">
              <a:solidFill>
                <a:schemeClr val="tx1"/>
              </a:solidFill>
            </a:endParaRPr>
          </a:p>
          <a:p>
            <a:pPr lvl="1"/>
            <a:r>
              <a:rPr lang="nl-BE" dirty="0">
                <a:solidFill>
                  <a:schemeClr val="tx1"/>
                </a:solidFill>
              </a:rPr>
              <a:t>Opgelet met esdoorns &amp; </a:t>
            </a:r>
            <a:r>
              <a:rPr lang="nl-BE" dirty="0" err="1">
                <a:solidFill>
                  <a:schemeClr val="tx1"/>
                </a:solidFill>
              </a:rPr>
              <a:t>jakobskruiskruid</a:t>
            </a:r>
            <a:endParaRPr lang="nl-BE" dirty="0">
              <a:solidFill>
                <a:schemeClr val="tx1"/>
              </a:solidFill>
            </a:endParaRPr>
          </a:p>
          <a:p>
            <a:endParaRPr lang="nl-BE" dirty="0">
              <a:solidFill>
                <a:schemeClr val="tx1"/>
              </a:solidFill>
            </a:endParaRPr>
          </a:p>
          <a:p>
            <a:pPr lvl="1"/>
            <a:endParaRPr lang="nl-BE" dirty="0">
              <a:solidFill>
                <a:schemeClr val="tx1"/>
              </a:solidFill>
            </a:endParaRPr>
          </a:p>
          <a:p>
            <a:endParaRPr lang="nl-BE" dirty="0">
              <a:solidFill>
                <a:schemeClr val="tx1"/>
              </a:solidFill>
            </a:endParaRPr>
          </a:p>
        </p:txBody>
      </p:sp>
      <p:sp>
        <p:nvSpPr>
          <p:cNvPr id="5" name="Tijdelijke aanduiding voor voettekst 4">
            <a:extLst>
              <a:ext uri="{FF2B5EF4-FFF2-40B4-BE49-F238E27FC236}">
                <a16:creationId xmlns:a16="http://schemas.microsoft.com/office/drawing/2014/main" id="{B4E66BD1-D27D-7B48-D685-C13C3947F368}"/>
              </a:ext>
            </a:extLst>
          </p:cNvPr>
          <p:cNvSpPr>
            <a:spLocks noGrp="1"/>
          </p:cNvSpPr>
          <p:nvPr>
            <p:ph type="ftr" sz="quarter" idx="11"/>
          </p:nvPr>
        </p:nvSpPr>
        <p:spPr/>
        <p:txBody>
          <a:bodyPr/>
          <a:lstStyle/>
          <a:p>
            <a:r>
              <a:rPr lang="nl-BE" dirty="0"/>
              <a:t>Paarden in Vlaanderen</a:t>
            </a:r>
          </a:p>
        </p:txBody>
      </p:sp>
      <p:sp>
        <p:nvSpPr>
          <p:cNvPr id="6" name="Tijdelijke aanduiding voor dianummer 5">
            <a:extLst>
              <a:ext uri="{FF2B5EF4-FFF2-40B4-BE49-F238E27FC236}">
                <a16:creationId xmlns:a16="http://schemas.microsoft.com/office/drawing/2014/main" id="{AF63F597-824B-28CE-7567-EF5136138FE0}"/>
              </a:ext>
            </a:extLst>
          </p:cNvPr>
          <p:cNvSpPr>
            <a:spLocks noGrp="1"/>
          </p:cNvSpPr>
          <p:nvPr>
            <p:ph type="sldNum" sz="quarter" idx="12"/>
          </p:nvPr>
        </p:nvSpPr>
        <p:spPr/>
        <p:txBody>
          <a:bodyPr/>
          <a:lstStyle/>
          <a:p>
            <a:fld id="{A2A07089-61DB-40D0-A4F6-5175B0242D68}" type="slidenum">
              <a:rPr lang="nl-BE" smtClean="0"/>
              <a:pPr/>
              <a:t>49</a:t>
            </a:fld>
            <a:endParaRPr lang="nl-BE" dirty="0"/>
          </a:p>
        </p:txBody>
      </p:sp>
      <p:pic>
        <p:nvPicPr>
          <p:cNvPr id="8" name="Afbeelding 7">
            <a:extLst>
              <a:ext uri="{FF2B5EF4-FFF2-40B4-BE49-F238E27FC236}">
                <a16:creationId xmlns:a16="http://schemas.microsoft.com/office/drawing/2014/main" id="{8A9BD60A-9F40-5718-3034-C61D113E02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8351" y="3275606"/>
            <a:ext cx="1672817" cy="2517632"/>
          </a:xfrm>
          <a:prstGeom prst="rect">
            <a:avLst/>
          </a:prstGeom>
        </p:spPr>
      </p:pic>
    </p:spTree>
    <p:extLst>
      <p:ext uri="{BB962C8B-B14F-4D97-AF65-F5344CB8AC3E}">
        <p14:creationId xmlns:p14="http://schemas.microsoft.com/office/powerpoint/2010/main" val="16534390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De paardensector: bloeiende &amp; belangrijke sector</a:t>
            </a:r>
          </a:p>
        </p:txBody>
      </p:sp>
      <p:sp>
        <p:nvSpPr>
          <p:cNvPr id="3" name="Tijdelijke aanduiding voor inhoud 2"/>
          <p:cNvSpPr>
            <a:spLocks noGrp="1"/>
          </p:cNvSpPr>
          <p:nvPr>
            <p:ph idx="1"/>
          </p:nvPr>
        </p:nvSpPr>
        <p:spPr/>
        <p:txBody>
          <a:bodyPr>
            <a:normAutofit fontScale="92500" lnSpcReduction="20000"/>
          </a:bodyPr>
          <a:lstStyle/>
          <a:p>
            <a:endParaRPr lang="nl-BE" dirty="0"/>
          </a:p>
          <a:p>
            <a:r>
              <a:rPr lang="nl-BE" dirty="0" err="1"/>
              <a:t>Verpaarding</a:t>
            </a:r>
            <a:r>
              <a:rPr lang="nl-BE" dirty="0"/>
              <a:t>: 			vloek of zegen, feit of perceptie?</a:t>
            </a:r>
          </a:p>
          <a:p>
            <a:pPr marL="0" indent="0">
              <a:buNone/>
            </a:pPr>
            <a:endParaRPr lang="nl-BE" dirty="0"/>
          </a:p>
          <a:p>
            <a:r>
              <a:rPr lang="nl-BE" dirty="0"/>
              <a:t>Sportief belang: 		visitekaartje voor Vlaanderen</a:t>
            </a:r>
          </a:p>
          <a:p>
            <a:endParaRPr lang="nl-BE" dirty="0"/>
          </a:p>
          <a:p>
            <a:r>
              <a:rPr lang="nl-BE" dirty="0"/>
              <a:t>Maatschappelijk belang: 	200.000 betrokken Vlamingen</a:t>
            </a:r>
          </a:p>
          <a:p>
            <a:endParaRPr lang="nl-BE" dirty="0"/>
          </a:p>
          <a:p>
            <a:r>
              <a:rPr lang="nl-BE" dirty="0"/>
              <a:t>Economisch belang: 		steunpilaar voor Vlaamse economie </a:t>
            </a:r>
          </a:p>
          <a:p>
            <a:endParaRPr lang="nl-BE" dirty="0"/>
          </a:p>
          <a:p>
            <a:r>
              <a:rPr lang="nl-BE" dirty="0"/>
              <a:t>Ecologisch belang: 		troef voor realisatie van Europese milieudoelstellingen</a:t>
            </a:r>
          </a:p>
          <a:p>
            <a:endParaRPr lang="nl-BE" dirty="0"/>
          </a:p>
          <a:p>
            <a:r>
              <a:rPr lang="nl-BE" dirty="0"/>
              <a:t>Focus: 				dierenwelzijn, gezondheid &amp; verzorging</a:t>
            </a:r>
          </a:p>
          <a:p>
            <a:endParaRPr lang="nl-BE" dirty="0"/>
          </a:p>
          <a:p>
            <a:r>
              <a:rPr lang="nl-BE" dirty="0"/>
              <a:t>Ruimtelijke ordening: 		onze paarden verdienen een plaats in het landschap</a:t>
            </a:r>
          </a:p>
          <a:p>
            <a:pPr marL="0" indent="0">
              <a:buNone/>
            </a:pPr>
            <a:endParaRPr lang="nl-BE" dirty="0"/>
          </a:p>
        </p:txBody>
      </p:sp>
      <p:sp>
        <p:nvSpPr>
          <p:cNvPr id="5" name="Tijdelijke aanduiding voor voettekst 4"/>
          <p:cNvSpPr>
            <a:spLocks noGrp="1"/>
          </p:cNvSpPr>
          <p:nvPr>
            <p:ph type="ftr" sz="quarter" idx="11"/>
          </p:nvPr>
        </p:nvSpPr>
        <p:spPr/>
        <p:txBody>
          <a:bodyPr/>
          <a:lstStyle/>
          <a:p>
            <a:r>
              <a:rPr lang="nl-BE" dirty="0"/>
              <a:t>Paarden in Vlaanderen</a:t>
            </a:r>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5</a:t>
            </a:fld>
            <a:endParaRPr lang="nl-BE" dirty="0"/>
          </a:p>
        </p:txBody>
      </p:sp>
    </p:spTree>
    <p:extLst>
      <p:ext uri="{BB962C8B-B14F-4D97-AF65-F5344CB8AC3E}">
        <p14:creationId xmlns:p14="http://schemas.microsoft.com/office/powerpoint/2010/main" val="2985382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31655"/>
            <a:ext cx="10515600" cy="1325563"/>
          </a:xfrm>
        </p:spPr>
        <p:txBody>
          <a:bodyPr/>
          <a:lstStyle/>
          <a:p>
            <a:r>
              <a:rPr lang="nl-BE" dirty="0"/>
              <a:t>Het ecologisch belang van paardenweiden </a:t>
            </a:r>
            <a:br>
              <a:rPr lang="nl-BE" dirty="0"/>
            </a:br>
            <a:r>
              <a:rPr lang="nl-BE" sz="2000" dirty="0"/>
              <a:t>(bron: Regionale landschappen)</a:t>
            </a:r>
          </a:p>
        </p:txBody>
      </p:sp>
      <p:sp>
        <p:nvSpPr>
          <p:cNvPr id="3" name="Tijdelijke aanduiding voor inhoud 2"/>
          <p:cNvSpPr>
            <a:spLocks noGrp="1"/>
          </p:cNvSpPr>
          <p:nvPr>
            <p:ph idx="1"/>
          </p:nvPr>
        </p:nvSpPr>
        <p:spPr>
          <a:xfrm>
            <a:off x="838200" y="1470333"/>
            <a:ext cx="10515600" cy="4706630"/>
          </a:xfrm>
        </p:spPr>
        <p:txBody>
          <a:bodyPr>
            <a:normAutofit/>
          </a:bodyPr>
          <a:lstStyle/>
          <a:p>
            <a:endParaRPr lang="nl-BE" dirty="0">
              <a:solidFill>
                <a:schemeClr val="tx1"/>
              </a:solidFill>
            </a:endParaRPr>
          </a:p>
          <a:p>
            <a:r>
              <a:rPr lang="nl-BE" dirty="0">
                <a:solidFill>
                  <a:schemeClr val="tx1"/>
                </a:solidFill>
              </a:rPr>
              <a:t>Goed voor mens en milieu: paardenweiden bijna evenwaardig aan bos</a:t>
            </a:r>
          </a:p>
          <a:p>
            <a:pPr marL="0" indent="0">
              <a:buNone/>
            </a:pPr>
            <a:endParaRPr lang="nl-NL" b="0" dirty="0">
              <a:solidFill>
                <a:schemeClr val="tx1"/>
              </a:solidFill>
            </a:endParaRPr>
          </a:p>
          <a:p>
            <a:pPr marL="0" indent="0">
              <a:buNone/>
            </a:pPr>
            <a:r>
              <a:rPr lang="nl-NL" b="0" dirty="0">
                <a:solidFill>
                  <a:schemeClr val="tx1"/>
                </a:solidFill>
              </a:rPr>
              <a:t>Graslanden van belang voor mens &amp; milieu</a:t>
            </a:r>
          </a:p>
          <a:p>
            <a:pPr marL="0" indent="0">
              <a:buNone/>
            </a:pPr>
            <a:r>
              <a:rPr lang="nl-NL" b="0" dirty="0">
                <a:solidFill>
                  <a:schemeClr val="tx1"/>
                </a:solidFill>
              </a:rPr>
              <a:t> </a:t>
            </a:r>
          </a:p>
          <a:p>
            <a:pPr lvl="2"/>
            <a:r>
              <a:rPr lang="nl-NL" sz="2000" b="1" dirty="0">
                <a:solidFill>
                  <a:schemeClr val="tx1"/>
                </a:solidFill>
              </a:rPr>
              <a:t>veel water absorberen </a:t>
            </a:r>
            <a:r>
              <a:rPr lang="nl-NL" sz="2000" dirty="0">
                <a:solidFill>
                  <a:schemeClr val="tx1"/>
                </a:solidFill>
              </a:rPr>
              <a:t>= beschermen omgeving tegen overstromingen. </a:t>
            </a:r>
          </a:p>
          <a:p>
            <a:pPr lvl="2"/>
            <a:r>
              <a:rPr lang="nl-NL" sz="2000" b="1" dirty="0">
                <a:solidFill>
                  <a:schemeClr val="tx1"/>
                </a:solidFill>
              </a:rPr>
              <a:t>niet erosiegevoelig</a:t>
            </a:r>
            <a:r>
              <a:rPr lang="nl-NL" sz="2000" dirty="0">
                <a:solidFill>
                  <a:schemeClr val="tx1"/>
                </a:solidFill>
              </a:rPr>
              <a:t>.</a:t>
            </a:r>
          </a:p>
          <a:p>
            <a:pPr lvl="2"/>
            <a:r>
              <a:rPr lang="nl-NL" sz="2000" dirty="0">
                <a:solidFill>
                  <a:schemeClr val="tx1"/>
                </a:solidFill>
              </a:rPr>
              <a:t>steentje bijdragen in strijd tegen klimaatverandering omwille van de grote hoeveelheden </a:t>
            </a:r>
            <a:r>
              <a:rPr lang="nl-NL" sz="2000" b="1" dirty="0">
                <a:solidFill>
                  <a:schemeClr val="tx1"/>
                </a:solidFill>
              </a:rPr>
              <a:t>opgeslagen koolstof </a:t>
            </a:r>
            <a:r>
              <a:rPr lang="nl-NL" sz="2000" dirty="0">
                <a:solidFill>
                  <a:schemeClr val="tx1"/>
                </a:solidFill>
              </a:rPr>
              <a:t>in de bodem,… veel meer dan akkerbodems en bijna zoveel als bosbodems!</a:t>
            </a:r>
            <a:endParaRPr lang="nl-BE" sz="2000" dirty="0">
              <a:solidFill>
                <a:schemeClr val="tx1"/>
              </a:solidFill>
            </a:endParaRPr>
          </a:p>
          <a:p>
            <a:pPr lvl="1"/>
            <a:endParaRPr lang="nl-BE" dirty="0">
              <a:solidFill>
                <a:schemeClr val="tx1"/>
              </a:solidFill>
            </a:endParaRPr>
          </a:p>
          <a:p>
            <a:endParaRPr lang="nl-BE" dirty="0">
              <a:solidFill>
                <a:schemeClr val="tx1"/>
              </a:solidFill>
            </a:endParaRPr>
          </a:p>
        </p:txBody>
      </p:sp>
      <p:sp>
        <p:nvSpPr>
          <p:cNvPr id="5" name="Tijdelijke aanduiding voor voettekst 4"/>
          <p:cNvSpPr>
            <a:spLocks noGrp="1"/>
          </p:cNvSpPr>
          <p:nvPr>
            <p:ph type="ftr" sz="quarter" idx="11"/>
          </p:nvPr>
        </p:nvSpPr>
        <p:spPr/>
        <p:txBody>
          <a:bodyPr/>
          <a:lstStyle/>
          <a:p>
            <a:r>
              <a:rPr lang="nl-BE" dirty="0"/>
              <a:t>Paarden in Vlaanderen</a:t>
            </a:r>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50</a:t>
            </a:fld>
            <a:endParaRPr lang="nl-BE" dirty="0"/>
          </a:p>
        </p:txBody>
      </p:sp>
    </p:spTree>
    <p:extLst>
      <p:ext uri="{BB962C8B-B14F-4D97-AF65-F5344CB8AC3E}">
        <p14:creationId xmlns:p14="http://schemas.microsoft.com/office/powerpoint/2010/main" val="35660848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EC763E-EF57-3A08-CC4A-06BF7E05ADC8}"/>
              </a:ext>
            </a:extLst>
          </p:cNvPr>
          <p:cNvSpPr>
            <a:spLocks noGrp="1"/>
          </p:cNvSpPr>
          <p:nvPr>
            <p:ph type="title"/>
          </p:nvPr>
        </p:nvSpPr>
        <p:spPr/>
        <p:txBody>
          <a:bodyPr/>
          <a:lstStyle/>
          <a:p>
            <a:r>
              <a:rPr lang="nl-NL" dirty="0"/>
              <a:t>Ecologisch belang van de </a:t>
            </a:r>
            <a:r>
              <a:rPr lang="nl-NL" dirty="0" err="1"/>
              <a:t>paardenhouderij</a:t>
            </a:r>
            <a:r>
              <a:rPr lang="nl-NL" dirty="0"/>
              <a:t>: </a:t>
            </a:r>
            <a:br>
              <a:rPr lang="nl-NL" dirty="0"/>
            </a:br>
            <a:r>
              <a:rPr lang="nl-NL" dirty="0"/>
              <a:t>Zeer lage emissiecijfers voor paarden &amp; pony’s.</a:t>
            </a:r>
            <a:endParaRPr lang="nl-BE" dirty="0"/>
          </a:p>
        </p:txBody>
      </p:sp>
      <p:sp>
        <p:nvSpPr>
          <p:cNvPr id="4" name="Tijdelijke aanduiding voor datum 3">
            <a:extLst>
              <a:ext uri="{FF2B5EF4-FFF2-40B4-BE49-F238E27FC236}">
                <a16:creationId xmlns:a16="http://schemas.microsoft.com/office/drawing/2014/main" id="{44D33262-1DEE-6D32-5DCC-0ADA0713F0E9}"/>
              </a:ext>
            </a:extLst>
          </p:cNvPr>
          <p:cNvSpPr>
            <a:spLocks noGrp="1"/>
          </p:cNvSpPr>
          <p:nvPr>
            <p:ph type="dt" sz="half" idx="10"/>
          </p:nvPr>
        </p:nvSpPr>
        <p:spPr/>
        <p:txBody>
          <a:bodyPr/>
          <a:lstStyle/>
          <a:p>
            <a:r>
              <a:rPr lang="nl-BE"/>
              <a:t>6 juni 2017</a:t>
            </a:r>
            <a:endParaRPr lang="nl-BE" dirty="0"/>
          </a:p>
        </p:txBody>
      </p:sp>
      <p:sp>
        <p:nvSpPr>
          <p:cNvPr id="5" name="Tijdelijke aanduiding voor voettekst 4">
            <a:extLst>
              <a:ext uri="{FF2B5EF4-FFF2-40B4-BE49-F238E27FC236}">
                <a16:creationId xmlns:a16="http://schemas.microsoft.com/office/drawing/2014/main" id="{894B067E-69AE-9D09-9F94-BC01DDFDACFD}"/>
              </a:ext>
            </a:extLst>
          </p:cNvPr>
          <p:cNvSpPr>
            <a:spLocks noGrp="1"/>
          </p:cNvSpPr>
          <p:nvPr>
            <p:ph type="ftr" sz="quarter" idx="11"/>
          </p:nvPr>
        </p:nvSpPr>
        <p:spPr/>
        <p:txBody>
          <a:bodyPr/>
          <a:lstStyle/>
          <a:p>
            <a:r>
              <a:rPr lang="nl-BE"/>
              <a:t>Paarden in Vlaanderen</a:t>
            </a:r>
            <a:endParaRPr lang="nl-BE" dirty="0"/>
          </a:p>
        </p:txBody>
      </p:sp>
      <p:sp>
        <p:nvSpPr>
          <p:cNvPr id="6" name="Tijdelijke aanduiding voor dianummer 5">
            <a:extLst>
              <a:ext uri="{FF2B5EF4-FFF2-40B4-BE49-F238E27FC236}">
                <a16:creationId xmlns:a16="http://schemas.microsoft.com/office/drawing/2014/main" id="{62AEF4FD-C9A8-A5CD-D127-F86C0B7FB20C}"/>
              </a:ext>
            </a:extLst>
          </p:cNvPr>
          <p:cNvSpPr>
            <a:spLocks noGrp="1"/>
          </p:cNvSpPr>
          <p:nvPr>
            <p:ph type="sldNum" sz="quarter" idx="12"/>
          </p:nvPr>
        </p:nvSpPr>
        <p:spPr/>
        <p:txBody>
          <a:bodyPr/>
          <a:lstStyle/>
          <a:p>
            <a:fld id="{A2A07089-61DB-40D0-A4F6-5175B0242D68}" type="slidenum">
              <a:rPr lang="nl-BE" smtClean="0"/>
              <a:pPr/>
              <a:t>51</a:t>
            </a:fld>
            <a:endParaRPr lang="nl-BE" dirty="0"/>
          </a:p>
        </p:txBody>
      </p:sp>
      <p:pic>
        <p:nvPicPr>
          <p:cNvPr id="2052" name="Picture 4">
            <a:extLst>
              <a:ext uri="{FF2B5EF4-FFF2-40B4-BE49-F238E27FC236}">
                <a16:creationId xmlns:a16="http://schemas.microsoft.com/office/drawing/2014/main" id="{C3E50FA4-3886-52A6-4D82-90B5E5F69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511" y="1795509"/>
            <a:ext cx="10555448" cy="2978587"/>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3EE53D8E-1FF6-C490-0987-6AF3CB203248}"/>
              </a:ext>
            </a:extLst>
          </p:cNvPr>
          <p:cNvSpPr txBox="1"/>
          <p:nvPr/>
        </p:nvSpPr>
        <p:spPr>
          <a:xfrm>
            <a:off x="923041" y="5729591"/>
            <a:ext cx="6099142" cy="369332"/>
          </a:xfrm>
          <a:prstGeom prst="rect">
            <a:avLst/>
          </a:prstGeom>
          <a:noFill/>
        </p:spPr>
        <p:txBody>
          <a:bodyPr wrap="square">
            <a:spAutoFit/>
          </a:bodyPr>
          <a:lstStyle/>
          <a:p>
            <a:pPr marL="0" indent="0">
              <a:buNone/>
            </a:pPr>
            <a:r>
              <a:rPr lang="nl-BE" sz="1800" b="0" dirty="0"/>
              <a:t>Bron: Departement landbouw en zeevisserij.</a:t>
            </a:r>
            <a:endParaRPr lang="nl-BE" dirty="0"/>
          </a:p>
        </p:txBody>
      </p:sp>
    </p:spTree>
    <p:extLst>
      <p:ext uri="{BB962C8B-B14F-4D97-AF65-F5344CB8AC3E}">
        <p14:creationId xmlns:p14="http://schemas.microsoft.com/office/powerpoint/2010/main" val="38221320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6E1D5D-1653-7CE3-CB5C-BD8BF2FDEF8C}"/>
              </a:ext>
            </a:extLst>
          </p:cNvPr>
          <p:cNvSpPr>
            <a:spLocks noGrp="1"/>
          </p:cNvSpPr>
          <p:nvPr>
            <p:ph type="title"/>
          </p:nvPr>
        </p:nvSpPr>
        <p:spPr/>
        <p:txBody>
          <a:bodyPr/>
          <a:lstStyle/>
          <a:p>
            <a:r>
              <a:rPr lang="nl-NL" dirty="0"/>
              <a:t>Het ecologisch belang van de </a:t>
            </a:r>
            <a:r>
              <a:rPr lang="nl-NL" dirty="0" err="1"/>
              <a:t>paardenhouderij</a:t>
            </a:r>
            <a:endParaRPr lang="nl-BE" dirty="0"/>
          </a:p>
        </p:txBody>
      </p:sp>
      <p:sp>
        <p:nvSpPr>
          <p:cNvPr id="3" name="Tijdelijke aanduiding voor inhoud 2">
            <a:extLst>
              <a:ext uri="{FF2B5EF4-FFF2-40B4-BE49-F238E27FC236}">
                <a16:creationId xmlns:a16="http://schemas.microsoft.com/office/drawing/2014/main" id="{A17B7E8A-CE4D-077D-6F8C-13158E0C7582}"/>
              </a:ext>
            </a:extLst>
          </p:cNvPr>
          <p:cNvSpPr>
            <a:spLocks noGrp="1"/>
          </p:cNvSpPr>
          <p:nvPr>
            <p:ph idx="1"/>
          </p:nvPr>
        </p:nvSpPr>
        <p:spPr>
          <a:xfrm>
            <a:off x="860168" y="1253331"/>
            <a:ext cx="10515600" cy="4351338"/>
          </a:xfrm>
        </p:spPr>
        <p:txBody>
          <a:bodyPr>
            <a:normAutofit/>
          </a:bodyPr>
          <a:lstStyle/>
          <a:p>
            <a:pPr marL="0" indent="0" algn="ctr">
              <a:buNone/>
            </a:pPr>
            <a:br>
              <a:rPr lang="nl-BE" sz="3200" dirty="0">
                <a:solidFill>
                  <a:schemeClr val="tx1"/>
                </a:solidFill>
              </a:rPr>
            </a:br>
            <a:r>
              <a:rPr lang="nl-BE" sz="3200" b="0" dirty="0">
                <a:solidFill>
                  <a:schemeClr val="tx1"/>
                </a:solidFill>
              </a:rPr>
              <a:t>Paardenweiden &amp; -hooilanden = </a:t>
            </a:r>
          </a:p>
          <a:p>
            <a:pPr marL="0" indent="0" algn="ctr">
              <a:buNone/>
            </a:pPr>
            <a:r>
              <a:rPr lang="nl-BE" sz="3200" b="0" dirty="0">
                <a:solidFill>
                  <a:schemeClr val="tx1"/>
                </a:solidFill>
              </a:rPr>
              <a:t>troef voor realisatie van Europese Richtlijnen inzake instandhoudingsdoelstellingen</a:t>
            </a:r>
          </a:p>
        </p:txBody>
      </p:sp>
      <p:sp>
        <p:nvSpPr>
          <p:cNvPr id="5" name="Tijdelijke aanduiding voor voettekst 4">
            <a:extLst>
              <a:ext uri="{FF2B5EF4-FFF2-40B4-BE49-F238E27FC236}">
                <a16:creationId xmlns:a16="http://schemas.microsoft.com/office/drawing/2014/main" id="{E2C012BA-3633-DA88-EA1C-858FDA945B8F}"/>
              </a:ext>
            </a:extLst>
          </p:cNvPr>
          <p:cNvSpPr>
            <a:spLocks noGrp="1"/>
          </p:cNvSpPr>
          <p:nvPr>
            <p:ph type="ftr" sz="quarter" idx="11"/>
          </p:nvPr>
        </p:nvSpPr>
        <p:spPr/>
        <p:txBody>
          <a:bodyPr/>
          <a:lstStyle/>
          <a:p>
            <a:r>
              <a:rPr lang="nl-BE"/>
              <a:t>Paarden in Vlaanderen</a:t>
            </a:r>
            <a:endParaRPr lang="nl-BE" dirty="0"/>
          </a:p>
        </p:txBody>
      </p:sp>
      <p:sp>
        <p:nvSpPr>
          <p:cNvPr id="6" name="Tijdelijke aanduiding voor dianummer 5">
            <a:extLst>
              <a:ext uri="{FF2B5EF4-FFF2-40B4-BE49-F238E27FC236}">
                <a16:creationId xmlns:a16="http://schemas.microsoft.com/office/drawing/2014/main" id="{4A91332E-CE2F-AEF9-2C60-C90FCEB98E0D}"/>
              </a:ext>
            </a:extLst>
          </p:cNvPr>
          <p:cNvSpPr>
            <a:spLocks noGrp="1"/>
          </p:cNvSpPr>
          <p:nvPr>
            <p:ph type="sldNum" sz="quarter" idx="12"/>
          </p:nvPr>
        </p:nvSpPr>
        <p:spPr/>
        <p:txBody>
          <a:bodyPr/>
          <a:lstStyle/>
          <a:p>
            <a:fld id="{A2A07089-61DB-40D0-A4F6-5175B0242D68}" type="slidenum">
              <a:rPr lang="nl-BE" smtClean="0"/>
              <a:pPr/>
              <a:t>52</a:t>
            </a:fld>
            <a:endParaRPr lang="nl-BE" dirty="0"/>
          </a:p>
        </p:txBody>
      </p:sp>
      <p:pic>
        <p:nvPicPr>
          <p:cNvPr id="1026" name="Picture 2">
            <a:extLst>
              <a:ext uri="{FF2B5EF4-FFF2-40B4-BE49-F238E27FC236}">
                <a16:creationId xmlns:a16="http://schemas.microsoft.com/office/drawing/2014/main" id="{5A688AFF-2080-958F-D95D-916AD0A48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3002" y="3429000"/>
            <a:ext cx="3667328" cy="2750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1688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FFAFBA-004A-6E24-1117-01EBB961AECD}"/>
              </a:ext>
            </a:extLst>
          </p:cNvPr>
          <p:cNvSpPr>
            <a:spLocks noGrp="1"/>
          </p:cNvSpPr>
          <p:nvPr>
            <p:ph type="title"/>
          </p:nvPr>
        </p:nvSpPr>
        <p:spPr/>
        <p:txBody>
          <a:bodyPr/>
          <a:lstStyle/>
          <a:p>
            <a:r>
              <a:rPr lang="nl-NL" dirty="0"/>
              <a:t>Ruimtelijke ordening</a:t>
            </a:r>
            <a:endParaRPr lang="nl-BE" dirty="0"/>
          </a:p>
        </p:txBody>
      </p:sp>
      <p:sp>
        <p:nvSpPr>
          <p:cNvPr id="3" name="Tijdelijke aanduiding voor tekst 2">
            <a:extLst>
              <a:ext uri="{FF2B5EF4-FFF2-40B4-BE49-F238E27FC236}">
                <a16:creationId xmlns:a16="http://schemas.microsoft.com/office/drawing/2014/main" id="{2B2DB217-4950-13D7-3BBA-BD37AA032975}"/>
              </a:ext>
            </a:extLst>
          </p:cNvPr>
          <p:cNvSpPr>
            <a:spLocks noGrp="1"/>
          </p:cNvSpPr>
          <p:nvPr>
            <p:ph type="body" idx="1"/>
          </p:nvPr>
        </p:nvSpPr>
        <p:spPr/>
        <p:txBody>
          <a:bodyPr/>
          <a:lstStyle/>
          <a:p>
            <a:r>
              <a:rPr lang="nl-NL" dirty="0">
                <a:solidFill>
                  <a:schemeClr val="tx1"/>
                </a:solidFill>
              </a:rPr>
              <a:t>Onze paarden verdienen een plaats in het landschap!</a:t>
            </a:r>
            <a:endParaRPr lang="nl-BE" dirty="0">
              <a:solidFill>
                <a:schemeClr val="tx1"/>
              </a:solidFill>
            </a:endParaRPr>
          </a:p>
        </p:txBody>
      </p:sp>
    </p:spTree>
    <p:extLst>
      <p:ext uri="{BB962C8B-B14F-4D97-AF65-F5344CB8AC3E}">
        <p14:creationId xmlns:p14="http://schemas.microsoft.com/office/powerpoint/2010/main" val="15500103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5166A-AE1E-B491-0042-B610A18D59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8A1C836-A496-B4CC-C28E-5CDC612484AC}"/>
              </a:ext>
            </a:extLst>
          </p:cNvPr>
          <p:cNvSpPr>
            <a:spLocks noGrp="1"/>
          </p:cNvSpPr>
          <p:nvPr>
            <p:ph type="title"/>
          </p:nvPr>
        </p:nvSpPr>
        <p:spPr>
          <a:xfrm>
            <a:off x="838200" y="118239"/>
            <a:ext cx="10515600" cy="1325563"/>
          </a:xfrm>
        </p:spPr>
        <p:txBody>
          <a:bodyPr/>
          <a:lstStyle/>
          <a:p>
            <a:r>
              <a:rPr lang="nl-BE" dirty="0"/>
              <a:t>Ruimtegebruik door paarden</a:t>
            </a:r>
          </a:p>
        </p:txBody>
      </p:sp>
      <p:sp>
        <p:nvSpPr>
          <p:cNvPr id="3" name="Tijdelijke aanduiding voor inhoud 2">
            <a:extLst>
              <a:ext uri="{FF2B5EF4-FFF2-40B4-BE49-F238E27FC236}">
                <a16:creationId xmlns:a16="http://schemas.microsoft.com/office/drawing/2014/main" id="{9969EA74-65A1-2BD6-14DD-617FFE850E3B}"/>
              </a:ext>
            </a:extLst>
          </p:cNvPr>
          <p:cNvSpPr>
            <a:spLocks noGrp="1"/>
          </p:cNvSpPr>
          <p:nvPr>
            <p:ph idx="1"/>
          </p:nvPr>
        </p:nvSpPr>
        <p:spPr>
          <a:xfrm>
            <a:off x="746760" y="1443802"/>
            <a:ext cx="10515600" cy="4080669"/>
          </a:xfrm>
        </p:spPr>
        <p:txBody>
          <a:bodyPr>
            <a:normAutofit/>
          </a:bodyPr>
          <a:lstStyle/>
          <a:p>
            <a:r>
              <a:rPr lang="nl-NL" sz="1800" dirty="0">
                <a:solidFill>
                  <a:schemeClr val="tx1"/>
                </a:solidFill>
              </a:rPr>
              <a:t>Vlaamse Gewest </a:t>
            </a:r>
            <a:endParaRPr lang="nl-NL" sz="1800" b="0" dirty="0">
              <a:solidFill>
                <a:schemeClr val="tx1"/>
              </a:solidFill>
            </a:endParaRPr>
          </a:p>
          <a:p>
            <a:pPr marL="0" indent="0">
              <a:buNone/>
            </a:pPr>
            <a:r>
              <a:rPr lang="nl-NL" sz="1800" b="0" dirty="0">
                <a:solidFill>
                  <a:schemeClr val="tx1"/>
                </a:solidFill>
              </a:rPr>
              <a:t>	- 783.000 hectare landbouw </a:t>
            </a:r>
          </a:p>
          <a:p>
            <a:pPr marL="0" indent="0">
              <a:buNone/>
            </a:pPr>
            <a:r>
              <a:rPr lang="nl-NL" sz="1800" b="0" dirty="0">
                <a:solidFill>
                  <a:schemeClr val="tx1"/>
                </a:solidFill>
              </a:rPr>
              <a:t>	- 175.000 hectare groene bestemming</a:t>
            </a:r>
          </a:p>
          <a:p>
            <a:pPr marL="0" indent="0">
              <a:buNone/>
            </a:pPr>
            <a:r>
              <a:rPr lang="nl-NL" sz="1800" b="0" dirty="0">
                <a:solidFill>
                  <a:schemeClr val="tx1"/>
                </a:solidFill>
              </a:rPr>
              <a:t>	- Landbouwrapport Vlaamse overheid 674.000 hectare effectief als landbouwgrond 	gebruikt. </a:t>
            </a:r>
          </a:p>
          <a:p>
            <a:pPr marL="0" indent="0">
              <a:buNone/>
            </a:pPr>
            <a:endParaRPr lang="nl-NL" sz="1800" dirty="0">
              <a:solidFill>
                <a:schemeClr val="tx1"/>
              </a:solidFill>
            </a:endParaRPr>
          </a:p>
          <a:p>
            <a:r>
              <a:rPr lang="nl-NL" sz="1800" dirty="0">
                <a:solidFill>
                  <a:schemeClr val="tx1"/>
                </a:solidFill>
              </a:rPr>
              <a:t>Studie Tessa </a:t>
            </a:r>
            <a:r>
              <a:rPr lang="nl-NL" sz="1800" dirty="0" err="1">
                <a:solidFill>
                  <a:schemeClr val="tx1"/>
                </a:solidFill>
              </a:rPr>
              <a:t>Avermaete</a:t>
            </a:r>
            <a:r>
              <a:rPr lang="nl-NL" sz="1800" dirty="0">
                <a:solidFill>
                  <a:schemeClr val="tx1"/>
                </a:solidFill>
              </a:rPr>
              <a:t> (Landbouweconome KU Leuven): </a:t>
            </a:r>
            <a:r>
              <a:rPr lang="nl-NL" sz="1800" b="0" dirty="0">
                <a:solidFill>
                  <a:schemeClr val="tx1"/>
                </a:solidFill>
              </a:rPr>
              <a:t>35.000 hectare voor paarden</a:t>
            </a:r>
          </a:p>
          <a:p>
            <a:pPr lvl="1"/>
            <a:endParaRPr lang="nl-NL" sz="2000" dirty="0">
              <a:solidFill>
                <a:schemeClr val="tx1"/>
              </a:solidFill>
            </a:endParaRPr>
          </a:p>
          <a:p>
            <a:pPr marL="0" indent="0">
              <a:buNone/>
            </a:pPr>
            <a:br>
              <a:rPr lang="nl-BE" sz="2000" b="0" dirty="0">
                <a:solidFill>
                  <a:schemeClr val="tx1"/>
                </a:solidFill>
              </a:rPr>
            </a:br>
            <a:endParaRPr lang="nl-NL" sz="2000" b="0" dirty="0">
              <a:solidFill>
                <a:schemeClr val="tx1"/>
              </a:solidFill>
            </a:endParaRPr>
          </a:p>
        </p:txBody>
      </p:sp>
      <p:sp>
        <p:nvSpPr>
          <p:cNvPr id="5" name="Tijdelijke aanduiding voor voettekst 4">
            <a:extLst>
              <a:ext uri="{FF2B5EF4-FFF2-40B4-BE49-F238E27FC236}">
                <a16:creationId xmlns:a16="http://schemas.microsoft.com/office/drawing/2014/main" id="{88E7A1C0-7139-D2F2-31F4-80B7B8717D92}"/>
              </a:ext>
            </a:extLst>
          </p:cNvPr>
          <p:cNvSpPr>
            <a:spLocks noGrp="1"/>
          </p:cNvSpPr>
          <p:nvPr>
            <p:ph type="ftr" sz="quarter" idx="11"/>
          </p:nvPr>
        </p:nvSpPr>
        <p:spPr/>
        <p:txBody>
          <a:bodyPr/>
          <a:lstStyle/>
          <a:p>
            <a:r>
              <a:rPr lang="nl-BE" dirty="0"/>
              <a:t>Paarden in Vlaanderen</a:t>
            </a:r>
          </a:p>
        </p:txBody>
      </p:sp>
      <p:sp>
        <p:nvSpPr>
          <p:cNvPr id="6" name="Tijdelijke aanduiding voor dianummer 5">
            <a:extLst>
              <a:ext uri="{FF2B5EF4-FFF2-40B4-BE49-F238E27FC236}">
                <a16:creationId xmlns:a16="http://schemas.microsoft.com/office/drawing/2014/main" id="{69990FE1-4A56-95E8-F60A-5818718B2802}"/>
              </a:ext>
            </a:extLst>
          </p:cNvPr>
          <p:cNvSpPr>
            <a:spLocks noGrp="1"/>
          </p:cNvSpPr>
          <p:nvPr>
            <p:ph type="sldNum" sz="quarter" idx="12"/>
          </p:nvPr>
        </p:nvSpPr>
        <p:spPr/>
        <p:txBody>
          <a:bodyPr/>
          <a:lstStyle/>
          <a:p>
            <a:fld id="{A2A07089-61DB-40D0-A4F6-5175B0242D68}" type="slidenum">
              <a:rPr lang="nl-BE" smtClean="0"/>
              <a:pPr/>
              <a:t>54</a:t>
            </a:fld>
            <a:endParaRPr lang="nl-BE" dirty="0"/>
          </a:p>
        </p:txBody>
      </p:sp>
      <p:pic>
        <p:nvPicPr>
          <p:cNvPr id="7" name="Afbeelding 6">
            <a:extLst>
              <a:ext uri="{FF2B5EF4-FFF2-40B4-BE49-F238E27FC236}">
                <a16:creationId xmlns:a16="http://schemas.microsoft.com/office/drawing/2014/main" id="{55BED06C-1FB2-B547-6DE7-68459036F687}"/>
              </a:ext>
            </a:extLst>
          </p:cNvPr>
          <p:cNvPicPr>
            <a:picLocks noChangeAspect="1"/>
          </p:cNvPicPr>
          <p:nvPr/>
        </p:nvPicPr>
        <p:blipFill rotWithShape="1">
          <a:blip r:embed="rId2">
            <a:extLst>
              <a:ext uri="{28A0092B-C50C-407E-A947-70E740481C1C}">
                <a14:useLocalDpi xmlns:a14="http://schemas.microsoft.com/office/drawing/2010/main" val="0"/>
              </a:ext>
            </a:extLst>
          </a:blip>
          <a:srcRect t="15804"/>
          <a:stretch/>
        </p:blipFill>
        <p:spPr>
          <a:xfrm>
            <a:off x="1606352" y="4507992"/>
            <a:ext cx="8382000" cy="1603940"/>
          </a:xfrm>
          <a:prstGeom prst="rect">
            <a:avLst/>
          </a:prstGeom>
        </p:spPr>
      </p:pic>
    </p:spTree>
    <p:extLst>
      <p:ext uri="{BB962C8B-B14F-4D97-AF65-F5344CB8AC3E}">
        <p14:creationId xmlns:p14="http://schemas.microsoft.com/office/powerpoint/2010/main" val="1822776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18239"/>
            <a:ext cx="10515600" cy="1325563"/>
          </a:xfrm>
        </p:spPr>
        <p:txBody>
          <a:bodyPr/>
          <a:lstStyle/>
          <a:p>
            <a:r>
              <a:rPr lang="nl-BE" dirty="0"/>
              <a:t>Ruimtegebruik door paarden</a:t>
            </a:r>
          </a:p>
        </p:txBody>
      </p:sp>
      <p:sp>
        <p:nvSpPr>
          <p:cNvPr id="3" name="Tijdelijke aanduiding voor inhoud 2"/>
          <p:cNvSpPr>
            <a:spLocks noGrp="1"/>
          </p:cNvSpPr>
          <p:nvPr>
            <p:ph idx="1"/>
          </p:nvPr>
        </p:nvSpPr>
        <p:spPr>
          <a:xfrm>
            <a:off x="746760" y="1443801"/>
            <a:ext cx="10515600" cy="4080669"/>
          </a:xfrm>
        </p:spPr>
        <p:txBody>
          <a:bodyPr>
            <a:normAutofit lnSpcReduction="10000"/>
          </a:bodyPr>
          <a:lstStyle/>
          <a:p>
            <a:r>
              <a:rPr lang="nl-BE" sz="2000" b="0" dirty="0">
                <a:solidFill>
                  <a:schemeClr val="tx1"/>
                </a:solidFill>
              </a:rPr>
              <a:t>“</a:t>
            </a:r>
            <a:r>
              <a:rPr lang="nl-BE" sz="2000" b="0" i="1" dirty="0">
                <a:solidFill>
                  <a:schemeClr val="tx1"/>
                </a:solidFill>
              </a:rPr>
              <a:t>Het ruimtelijk belang van de paardensector in de Vlaamse open ruimte. Een verkennende analyse</a:t>
            </a:r>
            <a:r>
              <a:rPr lang="nl-BE" sz="2000" b="0" dirty="0">
                <a:solidFill>
                  <a:schemeClr val="tx1"/>
                </a:solidFill>
              </a:rPr>
              <a:t>” 2019,</a:t>
            </a:r>
            <a:r>
              <a:rPr lang="nl-NL" sz="2000" b="0" dirty="0">
                <a:solidFill>
                  <a:schemeClr val="tx1"/>
                </a:solidFill>
              </a:rPr>
              <a:t> Bomans, </a:t>
            </a:r>
            <a:r>
              <a:rPr lang="nl-NL" sz="2000" b="0" dirty="0" err="1">
                <a:solidFill>
                  <a:schemeClr val="tx1"/>
                </a:solidFill>
              </a:rPr>
              <a:t>Gulinck</a:t>
            </a:r>
            <a:r>
              <a:rPr lang="nl-NL" sz="2000" b="0" dirty="0">
                <a:solidFill>
                  <a:schemeClr val="tx1"/>
                </a:solidFill>
              </a:rPr>
              <a:t> &amp; Steenbergen</a:t>
            </a:r>
            <a:r>
              <a:rPr lang="nl-NL" sz="2000" dirty="0">
                <a:solidFill>
                  <a:schemeClr val="tx1"/>
                </a:solidFill>
              </a:rPr>
              <a:t>, </a:t>
            </a:r>
            <a:r>
              <a:rPr lang="nl-NL" sz="2000" b="0" dirty="0">
                <a:solidFill>
                  <a:schemeClr val="tx1"/>
                </a:solidFill>
              </a:rPr>
              <a:t>uitgevoerd door “Steunpunt Ruimte en Wonen” in opdracht van Ruimte Vlaanderen: </a:t>
            </a:r>
          </a:p>
          <a:p>
            <a:endParaRPr lang="nl-NL" sz="2000" b="0" dirty="0">
              <a:solidFill>
                <a:schemeClr val="tx1"/>
              </a:solidFill>
            </a:endParaRPr>
          </a:p>
          <a:p>
            <a:pPr lvl="1"/>
            <a:r>
              <a:rPr lang="nl-NL" sz="2000" dirty="0">
                <a:solidFill>
                  <a:schemeClr val="tx1"/>
                </a:solidFill>
              </a:rPr>
              <a:t> G</a:t>
            </a:r>
            <a:r>
              <a:rPr lang="nl-NL" sz="2000" b="0" dirty="0">
                <a:solidFill>
                  <a:schemeClr val="tx1"/>
                </a:solidFill>
              </a:rPr>
              <a:t>rootorde ruimtegebruik paarden in Vlaanderen geschat op </a:t>
            </a:r>
            <a:r>
              <a:rPr lang="nl-NL" sz="2000" b="1" dirty="0">
                <a:solidFill>
                  <a:schemeClr val="tx1"/>
                </a:solidFill>
              </a:rPr>
              <a:t>+/- 70.000 hectare.</a:t>
            </a:r>
          </a:p>
          <a:p>
            <a:pPr lvl="1"/>
            <a:endParaRPr lang="nl-NL" sz="2000" b="1" dirty="0">
              <a:solidFill>
                <a:schemeClr val="tx1"/>
              </a:solidFill>
            </a:endParaRPr>
          </a:p>
          <a:p>
            <a:pPr lvl="1"/>
            <a:r>
              <a:rPr lang="nl-BE" sz="2000" b="1" dirty="0">
                <a:solidFill>
                  <a:schemeClr val="tx1"/>
                </a:solidFill>
              </a:rPr>
              <a:t> Doch</a:t>
            </a:r>
            <a:r>
              <a:rPr lang="nl-BE" sz="2000" dirty="0">
                <a:solidFill>
                  <a:schemeClr val="tx1"/>
                </a:solidFill>
              </a:rPr>
              <a:t>: studie gedateerd &amp; gebaseerd op simulatie van gegevens in </a:t>
            </a:r>
            <a:r>
              <a:rPr lang="nl-BE" sz="2000" b="1" dirty="0">
                <a:solidFill>
                  <a:schemeClr val="tx1"/>
                </a:solidFill>
              </a:rPr>
              <a:t>7 gemeenten</a:t>
            </a:r>
            <a:r>
              <a:rPr lang="nl-BE" sz="2000" dirty="0">
                <a:solidFill>
                  <a:schemeClr val="tx1"/>
                </a:solidFill>
              </a:rPr>
              <a:t>, en eveneens gedateerde gegevens van VLM en BCP, alsook een enquête bij 1000-tal paardenhouders. </a:t>
            </a:r>
          </a:p>
          <a:p>
            <a:pPr lvl="1"/>
            <a:endParaRPr lang="nl-NL" sz="2400" dirty="0">
              <a:solidFill>
                <a:schemeClr val="tx1"/>
              </a:solidFill>
            </a:endParaRPr>
          </a:p>
          <a:p>
            <a:pPr marL="0" indent="0">
              <a:buNone/>
            </a:pPr>
            <a:br>
              <a:rPr lang="nl-BE" sz="2400" b="0" dirty="0">
                <a:solidFill>
                  <a:schemeClr val="tx1"/>
                </a:solidFill>
              </a:rPr>
            </a:br>
            <a:endParaRPr lang="nl-NL" sz="2400" b="0" dirty="0">
              <a:solidFill>
                <a:schemeClr val="tx1"/>
              </a:solidFill>
            </a:endParaRPr>
          </a:p>
        </p:txBody>
      </p:sp>
      <p:sp>
        <p:nvSpPr>
          <p:cNvPr id="5" name="Tijdelijke aanduiding voor voettekst 4"/>
          <p:cNvSpPr>
            <a:spLocks noGrp="1"/>
          </p:cNvSpPr>
          <p:nvPr>
            <p:ph type="ftr" sz="quarter" idx="11"/>
          </p:nvPr>
        </p:nvSpPr>
        <p:spPr/>
        <p:txBody>
          <a:bodyPr/>
          <a:lstStyle/>
          <a:p>
            <a:r>
              <a:rPr lang="nl-BE" dirty="0"/>
              <a:t>Paarden in Vlaanderen</a:t>
            </a:r>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55</a:t>
            </a:fld>
            <a:endParaRPr lang="nl-BE" dirty="0"/>
          </a:p>
        </p:txBody>
      </p:sp>
      <p:pic>
        <p:nvPicPr>
          <p:cNvPr id="7" name="Afbeelding 6"/>
          <p:cNvPicPr>
            <a:picLocks noChangeAspect="1"/>
          </p:cNvPicPr>
          <p:nvPr/>
        </p:nvPicPr>
        <p:blipFill rotWithShape="1">
          <a:blip r:embed="rId2">
            <a:extLst>
              <a:ext uri="{28A0092B-C50C-407E-A947-70E740481C1C}">
                <a14:useLocalDpi xmlns:a14="http://schemas.microsoft.com/office/drawing/2010/main" val="0"/>
              </a:ext>
            </a:extLst>
          </a:blip>
          <a:srcRect t="15804"/>
          <a:stretch/>
        </p:blipFill>
        <p:spPr>
          <a:xfrm>
            <a:off x="1606352" y="4722501"/>
            <a:ext cx="8382000" cy="1603940"/>
          </a:xfrm>
          <a:prstGeom prst="rect">
            <a:avLst/>
          </a:prstGeom>
        </p:spPr>
      </p:pic>
    </p:spTree>
    <p:extLst>
      <p:ext uri="{BB962C8B-B14F-4D97-AF65-F5344CB8AC3E}">
        <p14:creationId xmlns:p14="http://schemas.microsoft.com/office/powerpoint/2010/main" val="26493811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424D4C-1FE5-586D-81ED-36E0DA3F5CFD}"/>
              </a:ext>
            </a:extLst>
          </p:cNvPr>
          <p:cNvSpPr>
            <a:spLocks noGrp="1"/>
          </p:cNvSpPr>
          <p:nvPr>
            <p:ph type="title"/>
          </p:nvPr>
        </p:nvSpPr>
        <p:spPr/>
        <p:txBody>
          <a:bodyPr/>
          <a:lstStyle/>
          <a:p>
            <a:r>
              <a:rPr lang="nl-NL" dirty="0"/>
              <a:t>Ruimtelijke ordening en </a:t>
            </a:r>
            <a:r>
              <a:rPr lang="nl-NL" dirty="0" err="1"/>
              <a:t>paardenhouderij</a:t>
            </a:r>
            <a:r>
              <a:rPr lang="nl-NL" dirty="0"/>
              <a:t> – juridisch kader: het Inrichtingsbesluit</a:t>
            </a:r>
            <a:endParaRPr lang="nl-BE" dirty="0"/>
          </a:p>
        </p:txBody>
      </p:sp>
      <p:sp>
        <p:nvSpPr>
          <p:cNvPr id="3" name="Tijdelijke aanduiding voor inhoud 2">
            <a:extLst>
              <a:ext uri="{FF2B5EF4-FFF2-40B4-BE49-F238E27FC236}">
                <a16:creationId xmlns:a16="http://schemas.microsoft.com/office/drawing/2014/main" id="{6B3E4519-5B7E-0856-73CB-7E3109C7BC26}"/>
              </a:ext>
            </a:extLst>
          </p:cNvPr>
          <p:cNvSpPr>
            <a:spLocks noGrp="1"/>
          </p:cNvSpPr>
          <p:nvPr>
            <p:ph idx="1"/>
          </p:nvPr>
        </p:nvSpPr>
        <p:spPr/>
        <p:txBody>
          <a:bodyPr/>
          <a:lstStyle/>
          <a:p>
            <a:r>
              <a:rPr lang="nl-BE" sz="2400" dirty="0">
                <a:solidFill>
                  <a:schemeClr val="tx1"/>
                </a:solidFill>
                <a:effectLst/>
                <a:ea typeface="Calibri" panose="020F0502020204030204" pitchFamily="34" charset="0"/>
              </a:rPr>
              <a:t>Artikel 11.4.1 Inrichtingsbesluit (1972)</a:t>
            </a:r>
          </a:p>
          <a:p>
            <a:endParaRPr lang="nl-BE" sz="2400" dirty="0">
              <a:solidFill>
                <a:schemeClr val="tx1"/>
              </a:solidFill>
              <a:effectLst/>
              <a:ea typeface="Calibri" panose="020F0502020204030204" pitchFamily="34" charset="0"/>
            </a:endParaRPr>
          </a:p>
          <a:p>
            <a:pPr marL="0" indent="0">
              <a:buNone/>
            </a:pPr>
            <a:r>
              <a:rPr lang="nl-BE" sz="2400" b="0" i="1" dirty="0">
                <a:solidFill>
                  <a:schemeClr val="tx1"/>
                </a:solidFill>
                <a:effectLst/>
                <a:ea typeface="Calibri" panose="020F0502020204030204" pitchFamily="34" charset="0"/>
              </a:rPr>
              <a:t>“De agrarische gebieden zijn bestemd voor de </a:t>
            </a:r>
            <a:r>
              <a:rPr lang="nl-BE" sz="2400" i="1" dirty="0">
                <a:solidFill>
                  <a:schemeClr val="tx1"/>
                </a:solidFill>
                <a:effectLst/>
                <a:ea typeface="Calibri" panose="020F0502020204030204" pitchFamily="34" charset="0"/>
              </a:rPr>
              <a:t>landbouw in de ruime zin</a:t>
            </a:r>
            <a:r>
              <a:rPr lang="nl-BE" sz="2400" b="0" i="1" dirty="0">
                <a:solidFill>
                  <a:schemeClr val="tx1"/>
                </a:solidFill>
                <a:effectLst/>
                <a:ea typeface="Calibri" panose="020F0502020204030204" pitchFamily="34" charset="0"/>
              </a:rPr>
              <a:t>. Behoudens bijzondere bepalingen mogen de agrarische gebieden enkel bevatten de voor het bedrijf noodzakelijke gebouwen, de woning van de exploitanten, benevens verblijfsgelegenheid voor zover deze een integrerend deel van een leefbaar bedrijf uitmaakt, </a:t>
            </a:r>
            <a:r>
              <a:rPr lang="nl-BE" sz="2400" i="1" dirty="0">
                <a:solidFill>
                  <a:schemeClr val="tx1"/>
                </a:solidFill>
                <a:effectLst/>
                <a:ea typeface="Calibri" panose="020F0502020204030204" pitchFamily="34" charset="0"/>
              </a:rPr>
              <a:t>en eveneens para-agrarische bedrijven</a:t>
            </a:r>
            <a:r>
              <a:rPr lang="nl-BE" sz="2400" b="0" i="1" dirty="0">
                <a:solidFill>
                  <a:schemeClr val="tx1"/>
                </a:solidFill>
                <a:effectLst/>
                <a:ea typeface="Calibri" panose="020F0502020204030204" pitchFamily="34" charset="0"/>
              </a:rPr>
              <a:t>.”</a:t>
            </a:r>
          </a:p>
          <a:p>
            <a:pPr marL="0" indent="0">
              <a:buNone/>
            </a:pPr>
            <a:endParaRPr lang="nl-BE" sz="1800" dirty="0">
              <a:solidFill>
                <a:schemeClr val="tx1"/>
              </a:solidFill>
              <a:effectLst/>
              <a:ea typeface="Calibri" panose="020F0502020204030204" pitchFamily="34" charset="0"/>
            </a:endParaRPr>
          </a:p>
          <a:p>
            <a:pPr marL="0" indent="0">
              <a:buNone/>
            </a:pPr>
            <a:endParaRPr lang="nl-BE" dirty="0">
              <a:solidFill>
                <a:schemeClr val="tx1"/>
              </a:solidFill>
            </a:endParaRPr>
          </a:p>
        </p:txBody>
      </p:sp>
      <p:sp>
        <p:nvSpPr>
          <p:cNvPr id="4" name="Tijdelijke aanduiding voor datum 3">
            <a:extLst>
              <a:ext uri="{FF2B5EF4-FFF2-40B4-BE49-F238E27FC236}">
                <a16:creationId xmlns:a16="http://schemas.microsoft.com/office/drawing/2014/main" id="{F3BB1163-0577-8D3C-4496-AE2AA272CDFA}"/>
              </a:ext>
            </a:extLst>
          </p:cNvPr>
          <p:cNvSpPr>
            <a:spLocks noGrp="1"/>
          </p:cNvSpPr>
          <p:nvPr>
            <p:ph type="dt" sz="half" idx="10"/>
          </p:nvPr>
        </p:nvSpPr>
        <p:spPr/>
        <p:txBody>
          <a:bodyPr/>
          <a:lstStyle/>
          <a:p>
            <a:r>
              <a:rPr lang="nl-BE"/>
              <a:t>6 juni 2017</a:t>
            </a:r>
            <a:endParaRPr lang="nl-BE" dirty="0"/>
          </a:p>
        </p:txBody>
      </p:sp>
      <p:sp>
        <p:nvSpPr>
          <p:cNvPr id="5" name="Tijdelijke aanduiding voor voettekst 4">
            <a:extLst>
              <a:ext uri="{FF2B5EF4-FFF2-40B4-BE49-F238E27FC236}">
                <a16:creationId xmlns:a16="http://schemas.microsoft.com/office/drawing/2014/main" id="{A96CC7D2-FDA7-B149-3094-B899828F82DA}"/>
              </a:ext>
            </a:extLst>
          </p:cNvPr>
          <p:cNvSpPr>
            <a:spLocks noGrp="1"/>
          </p:cNvSpPr>
          <p:nvPr>
            <p:ph type="ftr" sz="quarter" idx="11"/>
          </p:nvPr>
        </p:nvSpPr>
        <p:spPr/>
        <p:txBody>
          <a:bodyPr/>
          <a:lstStyle/>
          <a:p>
            <a:r>
              <a:rPr lang="nl-BE"/>
              <a:t>Paarden in Vlaanderen</a:t>
            </a:r>
            <a:endParaRPr lang="nl-BE" dirty="0"/>
          </a:p>
        </p:txBody>
      </p:sp>
      <p:sp>
        <p:nvSpPr>
          <p:cNvPr id="6" name="Tijdelijke aanduiding voor dianummer 5">
            <a:extLst>
              <a:ext uri="{FF2B5EF4-FFF2-40B4-BE49-F238E27FC236}">
                <a16:creationId xmlns:a16="http://schemas.microsoft.com/office/drawing/2014/main" id="{1313E640-489B-CACC-1A72-5DC4001F0817}"/>
              </a:ext>
            </a:extLst>
          </p:cNvPr>
          <p:cNvSpPr>
            <a:spLocks noGrp="1"/>
          </p:cNvSpPr>
          <p:nvPr>
            <p:ph type="sldNum" sz="quarter" idx="12"/>
          </p:nvPr>
        </p:nvSpPr>
        <p:spPr/>
        <p:txBody>
          <a:bodyPr/>
          <a:lstStyle/>
          <a:p>
            <a:fld id="{A2A07089-61DB-40D0-A4F6-5175B0242D68}" type="slidenum">
              <a:rPr lang="nl-BE" smtClean="0"/>
              <a:pPr/>
              <a:t>56</a:t>
            </a:fld>
            <a:endParaRPr lang="nl-BE" dirty="0"/>
          </a:p>
        </p:txBody>
      </p:sp>
    </p:spTree>
    <p:extLst>
      <p:ext uri="{BB962C8B-B14F-4D97-AF65-F5344CB8AC3E}">
        <p14:creationId xmlns:p14="http://schemas.microsoft.com/office/powerpoint/2010/main" val="12445624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45A734-E63F-F86E-A0FF-0D0DC7FC6D7B}"/>
              </a:ext>
            </a:extLst>
          </p:cNvPr>
          <p:cNvSpPr>
            <a:spLocks noGrp="1"/>
          </p:cNvSpPr>
          <p:nvPr>
            <p:ph type="title"/>
          </p:nvPr>
        </p:nvSpPr>
        <p:spPr/>
        <p:txBody>
          <a:bodyPr/>
          <a:lstStyle/>
          <a:p>
            <a:r>
              <a:rPr lang="nl-NL" dirty="0"/>
              <a:t>Ruimtelijke ordening</a:t>
            </a:r>
            <a:r>
              <a:rPr lang="nl-BE" sz="3600" dirty="0">
                <a:latin typeface="Calibri" panose="020F0502020204030204" pitchFamily="34" charset="0"/>
              </a:rPr>
              <a:t>. Juridisch kader: d</a:t>
            </a:r>
            <a:r>
              <a:rPr lang="nl-BE" sz="3600" dirty="0">
                <a:effectLst/>
                <a:latin typeface="Calibri" panose="020F0502020204030204" pitchFamily="34" charset="0"/>
                <a:ea typeface="Calibri" panose="020F0502020204030204" pitchFamily="34" charset="0"/>
              </a:rPr>
              <a:t>e omzendbrief van 8.7.1997, met versoepeling van 25.1.2002 </a:t>
            </a:r>
            <a:endParaRPr lang="nl-BE" dirty="0"/>
          </a:p>
        </p:txBody>
      </p:sp>
      <p:sp>
        <p:nvSpPr>
          <p:cNvPr id="3" name="Tijdelijke aanduiding voor inhoud 2">
            <a:extLst>
              <a:ext uri="{FF2B5EF4-FFF2-40B4-BE49-F238E27FC236}">
                <a16:creationId xmlns:a16="http://schemas.microsoft.com/office/drawing/2014/main" id="{31503B33-FA4B-50B5-23CF-9BDB5CC5E217}"/>
              </a:ext>
            </a:extLst>
          </p:cNvPr>
          <p:cNvSpPr>
            <a:spLocks noGrp="1"/>
          </p:cNvSpPr>
          <p:nvPr>
            <p:ph idx="1"/>
          </p:nvPr>
        </p:nvSpPr>
        <p:spPr/>
        <p:txBody>
          <a:bodyPr>
            <a:normAutofit lnSpcReduction="10000"/>
          </a:bodyPr>
          <a:lstStyle/>
          <a:p>
            <a:pPr marL="0" indent="0">
              <a:buNone/>
            </a:pPr>
            <a:r>
              <a:rPr lang="nl-BE" sz="1800" dirty="0">
                <a:solidFill>
                  <a:schemeClr val="tx1"/>
                </a:solidFill>
                <a:ea typeface="Calibri" panose="020F0502020204030204" pitchFamily="34" charset="0"/>
              </a:rPr>
              <a:t>W</a:t>
            </a:r>
            <a:r>
              <a:rPr lang="nl-BE" sz="1800" dirty="0">
                <a:solidFill>
                  <a:schemeClr val="tx1"/>
                </a:solidFill>
                <a:effectLst/>
                <a:ea typeface="Calibri" panose="020F0502020204030204" pitchFamily="34" charset="0"/>
              </a:rPr>
              <a:t>ordt in rechtspraak nog aanvaard en laat mogelijkheden voor para-agrarische activiteiten, zoals bedrijven met minstens 10 paarden (omzendbrief van 8.7.1997 vermeldde 20 fokmerries, doch </a:t>
            </a:r>
            <a:r>
              <a:rPr lang="nl-BE" sz="1800" dirty="0" err="1">
                <a:solidFill>
                  <a:schemeClr val="tx1"/>
                </a:solidFill>
                <a:effectLst/>
                <a:ea typeface="Calibri" panose="020F0502020204030204" pitchFamily="34" charset="0"/>
              </a:rPr>
              <a:t>doorde</a:t>
            </a:r>
            <a:r>
              <a:rPr lang="nl-BE" sz="1800" dirty="0">
                <a:solidFill>
                  <a:schemeClr val="tx1"/>
                </a:solidFill>
                <a:effectLst/>
                <a:ea typeface="Calibri" panose="020F0502020204030204" pitchFamily="34" charset="0"/>
              </a:rPr>
              <a:t> omzendbrief van 25.1.2002 werd dit herleid tot 10): </a:t>
            </a:r>
          </a:p>
          <a:p>
            <a:pPr marL="0" indent="0">
              <a:buNone/>
            </a:pPr>
            <a:endParaRPr lang="nl-BE" sz="1800" b="0" i="1" dirty="0">
              <a:solidFill>
                <a:schemeClr val="tx1"/>
              </a:solidFill>
              <a:effectLst/>
              <a:ea typeface="Calibri" panose="020F0502020204030204" pitchFamily="34" charset="0"/>
            </a:endParaRPr>
          </a:p>
          <a:p>
            <a:pPr marL="0" indent="0">
              <a:buNone/>
            </a:pPr>
            <a:r>
              <a:rPr lang="nl-BE" sz="1800" b="0" i="1" dirty="0">
                <a:solidFill>
                  <a:schemeClr val="tx1"/>
                </a:solidFill>
                <a:effectLst/>
                <a:ea typeface="Calibri" panose="020F0502020204030204" pitchFamily="34" charset="0"/>
              </a:rPr>
              <a:t>“Stallen voor paardenhouderijen met minstens 10 paarden, waarbij de </a:t>
            </a:r>
            <a:r>
              <a:rPr lang="nl-BE" sz="1800" b="0" i="1" u="sng" dirty="0">
                <a:solidFill>
                  <a:schemeClr val="tx1"/>
                </a:solidFill>
                <a:effectLst/>
                <a:ea typeface="Calibri" panose="020F0502020204030204" pitchFamily="34" charset="0"/>
              </a:rPr>
              <a:t>hoofdactiviteit is gericht op het fokken en/of houden van paarden </a:t>
            </a:r>
            <a:r>
              <a:rPr lang="nl-BE" sz="1800" b="0" i="1" dirty="0">
                <a:solidFill>
                  <a:schemeClr val="tx1"/>
                </a:solidFill>
                <a:effectLst/>
                <a:ea typeface="Calibri" panose="020F0502020204030204" pitchFamily="34" charset="0"/>
              </a:rPr>
              <a:t>en eventueel bijkomend op het africhten, opleiden en/of verhandelen ervan, en, afhankelijk van de omvang van de </a:t>
            </a:r>
            <a:r>
              <a:rPr lang="nl-BE" sz="1800" b="0" i="1" dirty="0" err="1">
                <a:solidFill>
                  <a:schemeClr val="tx1"/>
                </a:solidFill>
                <a:effectLst/>
                <a:ea typeface="Calibri" panose="020F0502020204030204" pitchFamily="34" charset="0"/>
              </a:rPr>
              <a:t>paardenhouderij</a:t>
            </a:r>
            <a:r>
              <a:rPr lang="nl-BE" sz="1800" b="0" i="1" dirty="0">
                <a:solidFill>
                  <a:schemeClr val="tx1"/>
                </a:solidFill>
                <a:effectLst/>
                <a:ea typeface="Calibri" panose="020F0502020204030204" pitchFamily="34" charset="0"/>
              </a:rPr>
              <a:t> als activiteit, inclusief de aanhorigheden, zoals bergingen voor voeder, materieel en onderhoud, de gebeurlijke </a:t>
            </a:r>
            <a:r>
              <a:rPr lang="nl-BE" sz="1800" b="0" i="1" dirty="0" err="1">
                <a:solidFill>
                  <a:schemeClr val="tx1"/>
                </a:solidFill>
                <a:effectLst/>
                <a:ea typeface="Calibri" panose="020F0502020204030204" pitchFamily="34" charset="0"/>
              </a:rPr>
              <a:t>manège</a:t>
            </a:r>
            <a:r>
              <a:rPr lang="nl-BE" sz="1800" b="0" i="1" dirty="0">
                <a:solidFill>
                  <a:schemeClr val="tx1"/>
                </a:solidFill>
                <a:effectLst/>
                <a:ea typeface="Calibri" panose="020F0502020204030204" pitchFamily="34" charset="0"/>
              </a:rPr>
              <a:t>, binnen- of buitenpiste, een tredmolen, een </a:t>
            </a:r>
            <a:r>
              <a:rPr lang="nl-BE" sz="1800" b="0" i="1" dirty="0" err="1">
                <a:solidFill>
                  <a:schemeClr val="tx1"/>
                </a:solidFill>
                <a:effectLst/>
                <a:ea typeface="Calibri" panose="020F0502020204030204" pitchFamily="34" charset="0"/>
              </a:rPr>
              <a:t>groom</a:t>
            </a:r>
            <a:r>
              <a:rPr lang="nl-BE" sz="1800" b="0" i="1" dirty="0">
                <a:solidFill>
                  <a:schemeClr val="tx1"/>
                </a:solidFill>
                <a:effectLst/>
                <a:ea typeface="Calibri" panose="020F0502020204030204" pitchFamily="34" charset="0"/>
              </a:rPr>
              <a:t>, verhardingen en afsluitingen, enz. Stallen en andere constructies zijn maar toegelaten voor zover de </a:t>
            </a:r>
            <a:r>
              <a:rPr lang="nl-BE" sz="1800" b="0" i="1" dirty="0" err="1">
                <a:solidFill>
                  <a:schemeClr val="tx1"/>
                </a:solidFill>
                <a:effectLst/>
                <a:ea typeface="Calibri" panose="020F0502020204030204" pitchFamily="34" charset="0"/>
              </a:rPr>
              <a:t>paardenhouderij</a:t>
            </a:r>
            <a:r>
              <a:rPr lang="nl-BE" sz="1800" b="0" i="1" dirty="0">
                <a:solidFill>
                  <a:schemeClr val="tx1"/>
                </a:solidFill>
                <a:effectLst/>
                <a:ea typeface="Calibri" panose="020F0502020204030204" pitchFamily="34" charset="0"/>
              </a:rPr>
              <a:t> over een in verhouding tot het aantal paarden staande voldoende oppervlakte aan loopweiden in eigendom of in pacht heeft. Als ondergeschikte nevenactiviteit zijn toegelaten het recreatief medegebruik door particulieren, een eenvoudige cafetaria van beperkte omvang enkel ten behoeve van de gebruikers van de </a:t>
            </a:r>
            <a:r>
              <a:rPr lang="nl-BE" sz="1800" b="0" i="1" dirty="0" err="1">
                <a:solidFill>
                  <a:schemeClr val="tx1"/>
                </a:solidFill>
                <a:effectLst/>
                <a:ea typeface="Calibri" panose="020F0502020204030204" pitchFamily="34" charset="0"/>
              </a:rPr>
              <a:t>paardenhouderij</a:t>
            </a:r>
            <a:r>
              <a:rPr lang="nl-BE" sz="1800" b="0" i="1" dirty="0">
                <a:solidFill>
                  <a:schemeClr val="tx1"/>
                </a:solidFill>
                <a:effectLst/>
                <a:ea typeface="Calibri" panose="020F0502020204030204" pitchFamily="34" charset="0"/>
              </a:rPr>
              <a:t> en/of een inpandige woonst voor de effectieve beheerder of toezichter van de </a:t>
            </a:r>
            <a:r>
              <a:rPr lang="nl-BE" sz="1800" b="0" i="1" dirty="0" err="1">
                <a:solidFill>
                  <a:schemeClr val="tx1"/>
                </a:solidFill>
                <a:effectLst/>
                <a:ea typeface="Calibri" panose="020F0502020204030204" pitchFamily="34" charset="0"/>
              </a:rPr>
              <a:t>paardenhouderij</a:t>
            </a:r>
            <a:r>
              <a:rPr lang="nl-BE" sz="1800" b="0" i="1" dirty="0">
                <a:solidFill>
                  <a:schemeClr val="tx1"/>
                </a:solidFill>
                <a:effectLst/>
                <a:ea typeface="Calibri" panose="020F0502020204030204" pitchFamily="34" charset="0"/>
              </a:rPr>
              <a:t>. Puur recreatieve activiteiten zoals restaurants, logies, verblijfsaccommodatie, feestzalen, speeltuinen, enz., zijn uitgesloten. “</a:t>
            </a:r>
          </a:p>
          <a:p>
            <a:endParaRPr lang="nl-BE" dirty="0">
              <a:solidFill>
                <a:schemeClr val="tx1"/>
              </a:solidFill>
            </a:endParaRPr>
          </a:p>
        </p:txBody>
      </p:sp>
      <p:sp>
        <p:nvSpPr>
          <p:cNvPr id="4" name="Tijdelijke aanduiding voor datum 3">
            <a:extLst>
              <a:ext uri="{FF2B5EF4-FFF2-40B4-BE49-F238E27FC236}">
                <a16:creationId xmlns:a16="http://schemas.microsoft.com/office/drawing/2014/main" id="{B2A58D7D-DA2A-06B2-0347-0FDA3B3AC5FF}"/>
              </a:ext>
            </a:extLst>
          </p:cNvPr>
          <p:cNvSpPr>
            <a:spLocks noGrp="1"/>
          </p:cNvSpPr>
          <p:nvPr>
            <p:ph type="dt" sz="half" idx="10"/>
          </p:nvPr>
        </p:nvSpPr>
        <p:spPr/>
        <p:txBody>
          <a:bodyPr/>
          <a:lstStyle/>
          <a:p>
            <a:r>
              <a:rPr lang="nl-BE"/>
              <a:t>6 juni 2017</a:t>
            </a:r>
            <a:endParaRPr lang="nl-BE" dirty="0"/>
          </a:p>
        </p:txBody>
      </p:sp>
      <p:sp>
        <p:nvSpPr>
          <p:cNvPr id="5" name="Tijdelijke aanduiding voor voettekst 4">
            <a:extLst>
              <a:ext uri="{FF2B5EF4-FFF2-40B4-BE49-F238E27FC236}">
                <a16:creationId xmlns:a16="http://schemas.microsoft.com/office/drawing/2014/main" id="{B26D3DA3-00BD-22A8-BC7F-CB176FD7FB83}"/>
              </a:ext>
            </a:extLst>
          </p:cNvPr>
          <p:cNvSpPr>
            <a:spLocks noGrp="1"/>
          </p:cNvSpPr>
          <p:nvPr>
            <p:ph type="ftr" sz="quarter" idx="11"/>
          </p:nvPr>
        </p:nvSpPr>
        <p:spPr/>
        <p:txBody>
          <a:bodyPr/>
          <a:lstStyle/>
          <a:p>
            <a:r>
              <a:rPr lang="nl-BE"/>
              <a:t>Paarden in Vlaanderen</a:t>
            </a:r>
            <a:endParaRPr lang="nl-BE" dirty="0"/>
          </a:p>
        </p:txBody>
      </p:sp>
      <p:sp>
        <p:nvSpPr>
          <p:cNvPr id="6" name="Tijdelijke aanduiding voor dianummer 5">
            <a:extLst>
              <a:ext uri="{FF2B5EF4-FFF2-40B4-BE49-F238E27FC236}">
                <a16:creationId xmlns:a16="http://schemas.microsoft.com/office/drawing/2014/main" id="{30811D9C-8BAB-81A1-958C-44EDCFBC602E}"/>
              </a:ext>
            </a:extLst>
          </p:cNvPr>
          <p:cNvSpPr>
            <a:spLocks noGrp="1"/>
          </p:cNvSpPr>
          <p:nvPr>
            <p:ph type="sldNum" sz="quarter" idx="12"/>
          </p:nvPr>
        </p:nvSpPr>
        <p:spPr/>
        <p:txBody>
          <a:bodyPr/>
          <a:lstStyle/>
          <a:p>
            <a:fld id="{A2A07089-61DB-40D0-A4F6-5175B0242D68}" type="slidenum">
              <a:rPr lang="nl-BE" smtClean="0"/>
              <a:pPr/>
              <a:t>57</a:t>
            </a:fld>
            <a:endParaRPr lang="nl-BE" dirty="0"/>
          </a:p>
        </p:txBody>
      </p:sp>
    </p:spTree>
    <p:extLst>
      <p:ext uri="{BB962C8B-B14F-4D97-AF65-F5344CB8AC3E}">
        <p14:creationId xmlns:p14="http://schemas.microsoft.com/office/powerpoint/2010/main" val="7173743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t>Omzendbrief 1997 versus rechtspraak Raad voor Vergunningsbetwistingen</a:t>
            </a:r>
          </a:p>
        </p:txBody>
      </p:sp>
      <p:sp>
        <p:nvSpPr>
          <p:cNvPr id="3" name="Tijdelijke aanduiding voor inhoud 2"/>
          <p:cNvSpPr>
            <a:spLocks noGrp="1"/>
          </p:cNvSpPr>
          <p:nvPr>
            <p:ph idx="1"/>
          </p:nvPr>
        </p:nvSpPr>
        <p:spPr/>
        <p:txBody>
          <a:bodyPr>
            <a:normAutofit fontScale="85000" lnSpcReduction="20000"/>
          </a:bodyPr>
          <a:lstStyle/>
          <a:p>
            <a:pPr marL="0" indent="0">
              <a:buNone/>
            </a:pPr>
            <a:r>
              <a:rPr lang="nl-BE" dirty="0">
                <a:solidFill>
                  <a:schemeClr val="tx1"/>
                </a:solidFill>
              </a:rPr>
              <a:t>  </a:t>
            </a:r>
          </a:p>
          <a:p>
            <a:pPr marL="0" indent="0">
              <a:buNone/>
            </a:pPr>
            <a:r>
              <a:rPr lang="nl-BE" sz="2100" b="1" dirty="0">
                <a:solidFill>
                  <a:schemeClr val="tx1"/>
                </a:solidFill>
              </a:rPr>
              <a:t>Arresten van Raad voor Vergunningsbetwistingen zien juist ruime mogelijkheden voor </a:t>
            </a:r>
            <a:r>
              <a:rPr lang="nl-BE" sz="2100" b="1" dirty="0" err="1">
                <a:solidFill>
                  <a:schemeClr val="tx1"/>
                </a:solidFill>
              </a:rPr>
              <a:t>paardenhouderij</a:t>
            </a:r>
            <a:r>
              <a:rPr lang="nl-BE" sz="2100" b="1" dirty="0">
                <a:solidFill>
                  <a:schemeClr val="tx1"/>
                </a:solidFill>
              </a:rPr>
              <a:t> in landbouwzone (“landbouw in de ruime zin en </a:t>
            </a:r>
            <a:r>
              <a:rPr lang="nl-BE" sz="2100" b="1" dirty="0" err="1">
                <a:solidFill>
                  <a:schemeClr val="tx1"/>
                </a:solidFill>
              </a:rPr>
              <a:t>paragrarisch</a:t>
            </a:r>
            <a:r>
              <a:rPr lang="nl-BE" sz="2100" b="1" dirty="0">
                <a:solidFill>
                  <a:schemeClr val="tx1"/>
                </a:solidFill>
              </a:rPr>
              <a:t>”):</a:t>
            </a:r>
          </a:p>
          <a:p>
            <a:pPr marL="0" lvl="1" indent="0">
              <a:spcBef>
                <a:spcPts val="750"/>
              </a:spcBef>
              <a:buNone/>
            </a:pPr>
            <a:endParaRPr lang="nl-BE" sz="2400" i="1" dirty="0">
              <a:solidFill>
                <a:schemeClr val="tx1"/>
              </a:solidFill>
            </a:endParaRPr>
          </a:p>
          <a:p>
            <a:pPr marL="0" lvl="1" indent="0">
              <a:spcBef>
                <a:spcPts val="750"/>
              </a:spcBef>
              <a:buNone/>
            </a:pPr>
            <a:r>
              <a:rPr lang="nl-BE" sz="2400" i="1" dirty="0">
                <a:solidFill>
                  <a:schemeClr val="tx1"/>
                </a:solidFill>
              </a:rPr>
              <a:t>“Niet alleen een paardenfokkerij, maar ook een volwaardige en professionele </a:t>
            </a:r>
            <a:r>
              <a:rPr lang="nl-BE" sz="2400" i="1" dirty="0" err="1">
                <a:solidFill>
                  <a:schemeClr val="tx1"/>
                </a:solidFill>
              </a:rPr>
              <a:t>paardenhouderij</a:t>
            </a:r>
            <a:r>
              <a:rPr lang="nl-BE" sz="2400" i="1" dirty="0">
                <a:solidFill>
                  <a:schemeClr val="tx1"/>
                </a:solidFill>
              </a:rPr>
              <a:t> kan in principe verenigbaar zijn met de agrarische bestemming.”</a:t>
            </a:r>
          </a:p>
          <a:p>
            <a:pPr marL="0" indent="0">
              <a:buNone/>
            </a:pPr>
            <a:endParaRPr lang="nl-BE" dirty="0">
              <a:solidFill>
                <a:schemeClr val="tx1"/>
              </a:solidFill>
            </a:endParaRPr>
          </a:p>
          <a:p>
            <a:pPr marL="0" indent="0">
              <a:buNone/>
            </a:pPr>
            <a:r>
              <a:rPr lang="nl-BE" sz="2400" b="0" i="1" dirty="0">
                <a:solidFill>
                  <a:schemeClr val="tx1"/>
                </a:solidFill>
                <a:effectLst/>
                <a:ea typeface="Calibri" panose="020F0502020204030204" pitchFamily="34" charset="0"/>
              </a:rPr>
              <a:t>“Artikel 11.4.1 van het Inrichtingsbesluit definieert het begrip ‘para-agrarisch’ niet. Deze term dient dan ook in zijn spraakgebruikelijke betekenis te worden begrepen. </a:t>
            </a:r>
          </a:p>
          <a:p>
            <a:pPr marL="0" indent="0">
              <a:buNone/>
            </a:pPr>
            <a:r>
              <a:rPr lang="nl-BE" sz="2400" b="0" i="1" dirty="0">
                <a:solidFill>
                  <a:schemeClr val="tx1"/>
                </a:solidFill>
                <a:effectLst/>
                <a:ea typeface="Calibri" panose="020F0502020204030204" pitchFamily="34" charset="0"/>
              </a:rPr>
              <a:t>Een para-agrarisch bedrijf kan worden omschreven als een onderneming waarvan de activiteit nauw bij de landbouw aansluit en er op afgestemd is. Het bedrijf moet wel niet noodzakelijk een grondgebonden karakter hebben. Verder kan een para-agrarisch bedrijf een commercieel, een ambachtelijk of industrieel karakter hebben. Uit artikel 11 van het Inrichtingsbesluit kan immers niet worden afgeleid dat de agrarische gebieden voorbehouden zijn aan bedrijven die geen daden van koophandel stellen.”</a:t>
            </a:r>
          </a:p>
          <a:p>
            <a:pPr marL="0" indent="0">
              <a:buNone/>
            </a:pPr>
            <a:endParaRPr lang="nl-BE" dirty="0">
              <a:solidFill>
                <a:schemeClr val="tx1"/>
              </a:solidFill>
            </a:endParaRPr>
          </a:p>
        </p:txBody>
      </p:sp>
      <p:sp>
        <p:nvSpPr>
          <p:cNvPr id="4" name="Tijdelijke aanduiding voor datum 3"/>
          <p:cNvSpPr>
            <a:spLocks noGrp="1"/>
          </p:cNvSpPr>
          <p:nvPr>
            <p:ph type="dt" sz="half" idx="10"/>
          </p:nvPr>
        </p:nvSpPr>
        <p:spPr/>
        <p:txBody>
          <a:bodyPr/>
          <a:lstStyle/>
          <a:p>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t>58</a:t>
            </a:fld>
            <a:endParaRPr lang="nl-BE"/>
          </a:p>
        </p:txBody>
      </p:sp>
    </p:spTree>
    <p:extLst>
      <p:ext uri="{BB962C8B-B14F-4D97-AF65-F5344CB8AC3E}">
        <p14:creationId xmlns:p14="http://schemas.microsoft.com/office/powerpoint/2010/main" val="30686512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Professionele </a:t>
            </a:r>
            <a:r>
              <a:rPr lang="nl-BE" dirty="0" err="1"/>
              <a:t>paardenhouderij</a:t>
            </a:r>
            <a:r>
              <a:rPr lang="nl-BE" dirty="0"/>
              <a:t> in landbouwzone</a:t>
            </a:r>
          </a:p>
        </p:txBody>
      </p:sp>
      <p:sp>
        <p:nvSpPr>
          <p:cNvPr id="3" name="Tijdelijke aanduiding voor inhoud 2"/>
          <p:cNvSpPr>
            <a:spLocks noGrp="1"/>
          </p:cNvSpPr>
          <p:nvPr>
            <p:ph idx="1"/>
          </p:nvPr>
        </p:nvSpPr>
        <p:spPr/>
        <p:txBody>
          <a:bodyPr>
            <a:normAutofit/>
          </a:bodyPr>
          <a:lstStyle/>
          <a:p>
            <a:r>
              <a:rPr lang="nl-BE" dirty="0">
                <a:solidFill>
                  <a:schemeClr val="tx1"/>
                </a:solidFill>
              </a:rPr>
              <a:t>Arrest Raad van State betreffende paarden van derden</a:t>
            </a:r>
          </a:p>
          <a:p>
            <a:pPr lvl="1"/>
            <a:r>
              <a:rPr lang="nl-BE" dirty="0">
                <a:solidFill>
                  <a:schemeClr val="tx1"/>
                </a:solidFill>
              </a:rPr>
              <a:t>pensionstal: louter motivering – mag niet veralgemeend worden in de zin dat het “houden van paarden van derden” niet meer zou kunnen in agrarisch gebied</a:t>
            </a:r>
          </a:p>
          <a:p>
            <a:pPr lvl="1"/>
            <a:r>
              <a:rPr lang="nl-BE" dirty="0">
                <a:solidFill>
                  <a:schemeClr val="tx1"/>
                </a:solidFill>
              </a:rPr>
              <a:t> andersluidend advies auditoraat</a:t>
            </a:r>
          </a:p>
          <a:p>
            <a:pPr lvl="1"/>
            <a:r>
              <a:rPr lang="nl-BE" dirty="0">
                <a:solidFill>
                  <a:schemeClr val="tx1"/>
                </a:solidFill>
              </a:rPr>
              <a:t> andersluidende rechtspraak Raad voor vergunningsbetwistingen</a:t>
            </a:r>
          </a:p>
          <a:p>
            <a:pPr lvl="1"/>
            <a:r>
              <a:rPr lang="nl-BE" dirty="0">
                <a:solidFill>
                  <a:schemeClr val="tx1"/>
                </a:solidFill>
              </a:rPr>
              <a:t> = betreffende één specifieke aanvraag</a:t>
            </a:r>
          </a:p>
          <a:p>
            <a:pPr lvl="1"/>
            <a:r>
              <a:rPr lang="nl-BE" dirty="0">
                <a:solidFill>
                  <a:schemeClr val="tx1"/>
                </a:solidFill>
              </a:rPr>
              <a:t> geen inhoudelijke </a:t>
            </a:r>
            <a:r>
              <a:rPr lang="nl-BE" dirty="0" err="1">
                <a:solidFill>
                  <a:schemeClr val="tx1"/>
                </a:solidFill>
              </a:rPr>
              <a:t>aftoetsing</a:t>
            </a:r>
            <a:r>
              <a:rPr lang="nl-BE" dirty="0">
                <a:solidFill>
                  <a:schemeClr val="tx1"/>
                </a:solidFill>
              </a:rPr>
              <a:t> van regelgeving </a:t>
            </a:r>
          </a:p>
          <a:p>
            <a:pPr lvl="1"/>
            <a:r>
              <a:rPr lang="nl-BE" dirty="0">
                <a:solidFill>
                  <a:schemeClr val="tx1"/>
                </a:solidFill>
              </a:rPr>
              <a:t> iedere aanvraag moet in </a:t>
            </a:r>
            <a:r>
              <a:rPr lang="nl-BE" dirty="0" err="1">
                <a:solidFill>
                  <a:schemeClr val="tx1"/>
                </a:solidFill>
              </a:rPr>
              <a:t>concreto</a:t>
            </a:r>
            <a:r>
              <a:rPr lang="nl-BE" dirty="0">
                <a:solidFill>
                  <a:schemeClr val="tx1"/>
                </a:solidFill>
              </a:rPr>
              <a:t> beoordeeld worden</a:t>
            </a:r>
          </a:p>
          <a:p>
            <a:pPr lvl="1"/>
            <a:r>
              <a:rPr lang="nl-BE" dirty="0">
                <a:solidFill>
                  <a:schemeClr val="tx1"/>
                </a:solidFill>
              </a:rPr>
              <a:t>dossier is intussen vergund</a:t>
            </a:r>
          </a:p>
          <a:p>
            <a:pPr lvl="1"/>
            <a:endParaRPr lang="nl-BE" dirty="0">
              <a:solidFill>
                <a:schemeClr val="tx1"/>
              </a:solidFill>
            </a:endParaRPr>
          </a:p>
          <a:p>
            <a:r>
              <a:rPr lang="nl-BE" dirty="0">
                <a:solidFill>
                  <a:schemeClr val="tx1"/>
                </a:solidFill>
              </a:rPr>
              <a:t>Belang van een goed onderbouwd dossier</a:t>
            </a:r>
          </a:p>
          <a:p>
            <a:pPr lvl="1"/>
            <a:r>
              <a:rPr lang="nl-BE" dirty="0">
                <a:solidFill>
                  <a:schemeClr val="tx1"/>
                </a:solidFill>
              </a:rPr>
              <a:t>motivering</a:t>
            </a:r>
          </a:p>
          <a:p>
            <a:pPr lvl="1"/>
            <a:r>
              <a:rPr lang="nl-BE" dirty="0">
                <a:solidFill>
                  <a:schemeClr val="tx1"/>
                </a:solidFill>
              </a:rPr>
              <a:t>nodige bewijsstukken</a:t>
            </a:r>
          </a:p>
        </p:txBody>
      </p:sp>
      <p:sp>
        <p:nvSpPr>
          <p:cNvPr id="4" name="Tijdelijke aanduiding voor datum 3"/>
          <p:cNvSpPr>
            <a:spLocks noGrp="1"/>
          </p:cNvSpPr>
          <p:nvPr>
            <p:ph type="dt" sz="half" idx="10"/>
          </p:nvPr>
        </p:nvSpPr>
        <p:spPr/>
        <p:txBody>
          <a:bodyPr/>
          <a:lstStyle/>
          <a:p>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t>59</a:t>
            </a:fld>
            <a:endParaRPr lang="nl-BE"/>
          </a:p>
        </p:txBody>
      </p:sp>
    </p:spTree>
    <p:extLst>
      <p:ext uri="{BB962C8B-B14F-4D97-AF65-F5344CB8AC3E}">
        <p14:creationId xmlns:p14="http://schemas.microsoft.com/office/powerpoint/2010/main" val="1671700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37417"/>
            <a:ext cx="10515600" cy="1325563"/>
          </a:xfrm>
        </p:spPr>
        <p:txBody>
          <a:bodyPr/>
          <a:lstStyle/>
          <a:p>
            <a:pPr lvl="0" algn="just" eaLnBrk="0" fontAlgn="base" hangingPunct="0">
              <a:spcAft>
                <a:spcPts val="0"/>
              </a:spcAft>
              <a:tabLst>
                <a:tab pos="457200" algn="l"/>
              </a:tabLst>
            </a:pPr>
            <a:r>
              <a:rPr lang="nl-BE" dirty="0"/>
              <a:t>Feiten: aantal paarden in België/Vlaanderen</a:t>
            </a:r>
          </a:p>
        </p:txBody>
      </p:sp>
      <p:sp>
        <p:nvSpPr>
          <p:cNvPr id="3" name="Tijdelijke aanduiding voor inhoud 2"/>
          <p:cNvSpPr>
            <a:spLocks noGrp="1"/>
          </p:cNvSpPr>
          <p:nvPr>
            <p:ph idx="1"/>
          </p:nvPr>
        </p:nvSpPr>
        <p:spPr/>
        <p:txBody>
          <a:bodyPr>
            <a:normAutofit/>
          </a:bodyPr>
          <a:lstStyle/>
          <a:p>
            <a:pPr marL="0" indent="0">
              <a:buNone/>
            </a:pPr>
            <a:endParaRPr lang="nl-BE" b="0" dirty="0">
              <a:solidFill>
                <a:schemeClr val="tx1"/>
              </a:solidFill>
            </a:endParaRPr>
          </a:p>
          <a:p>
            <a:pPr marL="0" indent="0">
              <a:buNone/>
            </a:pPr>
            <a:r>
              <a:rPr lang="nl-BE" b="0" dirty="0">
                <a:solidFill>
                  <a:schemeClr val="tx1"/>
                </a:solidFill>
              </a:rPr>
              <a:t>Aantal </a:t>
            </a:r>
            <a:r>
              <a:rPr lang="nl-BE" b="0" dirty="0" err="1">
                <a:solidFill>
                  <a:schemeClr val="tx1"/>
                </a:solidFill>
              </a:rPr>
              <a:t>paardachtigen</a:t>
            </a:r>
            <a:r>
              <a:rPr lang="nl-BE" b="0" dirty="0">
                <a:solidFill>
                  <a:schemeClr val="tx1"/>
                </a:solidFill>
              </a:rPr>
              <a:t> geregistreerd in centrale gegevensbank Horse ID (beheerd door BCP):</a:t>
            </a:r>
          </a:p>
          <a:p>
            <a:pPr marL="0" indent="0">
              <a:buNone/>
            </a:pPr>
            <a:endParaRPr lang="nl-BE" b="0" dirty="0">
              <a:solidFill>
                <a:schemeClr val="tx1"/>
              </a:solidFill>
            </a:endParaRPr>
          </a:p>
          <a:p>
            <a:pPr marL="0" indent="0">
              <a:buNone/>
            </a:pPr>
            <a:r>
              <a:rPr lang="nl-BE" b="0" dirty="0">
                <a:solidFill>
                  <a:schemeClr val="tx1"/>
                </a:solidFill>
              </a:rPr>
              <a:t>	-</a:t>
            </a:r>
            <a:r>
              <a:rPr lang="nl-BE" dirty="0">
                <a:solidFill>
                  <a:schemeClr val="tx1"/>
                </a:solidFill>
              </a:rPr>
              <a:t> 300.000 </a:t>
            </a:r>
            <a:r>
              <a:rPr lang="nl-BE" b="0" dirty="0">
                <a:solidFill>
                  <a:schemeClr val="tx1"/>
                </a:solidFill>
              </a:rPr>
              <a:t>in België </a:t>
            </a:r>
          </a:p>
          <a:p>
            <a:pPr marL="0" indent="0">
              <a:buNone/>
            </a:pPr>
            <a:r>
              <a:rPr lang="nl-BE" b="0" dirty="0">
                <a:solidFill>
                  <a:schemeClr val="tx1"/>
                </a:solidFill>
              </a:rPr>
              <a:t>	- </a:t>
            </a:r>
            <a:r>
              <a:rPr lang="nl-NL" dirty="0">
                <a:solidFill>
                  <a:schemeClr val="tx1"/>
                </a:solidFill>
              </a:rPr>
              <a:t>200.000</a:t>
            </a:r>
            <a:r>
              <a:rPr lang="nl-BE" b="0" dirty="0">
                <a:solidFill>
                  <a:schemeClr val="tx1"/>
                </a:solidFill>
              </a:rPr>
              <a:t> in Vlaanderen</a:t>
            </a:r>
          </a:p>
          <a:p>
            <a:pPr marL="0" indent="0">
              <a:buNone/>
            </a:pPr>
            <a:endParaRPr lang="nl-BE" b="0" dirty="0">
              <a:solidFill>
                <a:schemeClr val="tx1"/>
              </a:solidFill>
            </a:endParaRPr>
          </a:p>
          <a:p>
            <a:pPr marL="0" indent="0" algn="ctr">
              <a:buNone/>
            </a:pPr>
            <a:r>
              <a:rPr lang="nl-BE" sz="2800" b="0" dirty="0">
                <a:solidFill>
                  <a:schemeClr val="tx1"/>
                </a:solidFill>
              </a:rPr>
              <a:t>2/3 Vlaanderen &gt; &lt; 1/3 Wallonië</a:t>
            </a:r>
          </a:p>
          <a:p>
            <a:pPr marL="0" indent="0">
              <a:buNone/>
            </a:pPr>
            <a:endParaRPr lang="nl-BE" b="0" dirty="0">
              <a:solidFill>
                <a:schemeClr val="tx1"/>
              </a:solidFill>
            </a:endParaRPr>
          </a:p>
          <a:p>
            <a:pPr marL="0" indent="0">
              <a:buNone/>
            </a:pPr>
            <a:r>
              <a:rPr lang="nl-BE" b="0" i="1" dirty="0">
                <a:solidFill>
                  <a:schemeClr val="tx1"/>
                </a:solidFill>
              </a:rPr>
              <a:t>! Niet alle dode of geëxporteerde paarden staan als dusdanig geregistreerd!</a:t>
            </a:r>
          </a:p>
          <a:p>
            <a:pPr marL="0" indent="0">
              <a:buNone/>
            </a:pPr>
            <a:endParaRPr lang="nl-BE" b="0" dirty="0">
              <a:solidFill>
                <a:schemeClr val="tx1"/>
              </a:solidFill>
            </a:endParaRPr>
          </a:p>
          <a:p>
            <a:pPr marL="0" indent="0">
              <a:buNone/>
            </a:pPr>
            <a:endParaRPr lang="nl-BE" b="0" dirty="0">
              <a:solidFill>
                <a:schemeClr val="tx1"/>
              </a:solidFill>
            </a:endParaRPr>
          </a:p>
          <a:p>
            <a:pPr marL="0" indent="0">
              <a:buNone/>
            </a:pPr>
            <a:endParaRPr lang="nl-BE" b="0" dirty="0">
              <a:solidFill>
                <a:schemeClr val="tx1"/>
              </a:solidFill>
            </a:endParaRPr>
          </a:p>
        </p:txBody>
      </p:sp>
      <p:sp>
        <p:nvSpPr>
          <p:cNvPr id="5" name="Tijdelijke aanduiding voor voettekst 4"/>
          <p:cNvSpPr>
            <a:spLocks noGrp="1"/>
          </p:cNvSpPr>
          <p:nvPr>
            <p:ph type="ftr" sz="quarter" idx="11"/>
          </p:nvPr>
        </p:nvSpPr>
        <p:spPr/>
        <p:txBody>
          <a:bodyPr/>
          <a:lstStyle/>
          <a:p>
            <a:r>
              <a:rPr lang="nl-BE" dirty="0"/>
              <a:t>Paarden in Vlaanderen</a:t>
            </a:r>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6</a:t>
            </a:fld>
            <a:r>
              <a:rPr lang="nl-BE" dirty="0"/>
              <a:t>      </a:t>
            </a:r>
          </a:p>
          <a:p>
            <a:r>
              <a:rPr lang="nl-BE" dirty="0"/>
              <a:t>  	</a:t>
            </a:r>
          </a:p>
        </p:txBody>
      </p:sp>
    </p:spTree>
    <p:extLst>
      <p:ext uri="{BB962C8B-B14F-4D97-AF65-F5344CB8AC3E}">
        <p14:creationId xmlns:p14="http://schemas.microsoft.com/office/powerpoint/2010/main" val="10761788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6D134-E579-6D1E-61FD-B2F5C04768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5C32987-77B5-D30D-9FA2-D2E8E169DE7F}"/>
              </a:ext>
            </a:extLst>
          </p:cNvPr>
          <p:cNvSpPr>
            <a:spLocks noGrp="1"/>
          </p:cNvSpPr>
          <p:nvPr>
            <p:ph type="title"/>
          </p:nvPr>
        </p:nvSpPr>
        <p:spPr/>
        <p:txBody>
          <a:bodyPr>
            <a:normAutofit/>
          </a:bodyPr>
          <a:lstStyle/>
          <a:p>
            <a:r>
              <a:rPr lang="nl-BE" dirty="0"/>
              <a:t>Paarden in praktijk: piramide met brede basis – </a:t>
            </a:r>
            <a:r>
              <a:rPr lang="nl-BE" dirty="0" err="1"/>
              <a:t>Paardenhouderij</a:t>
            </a:r>
            <a:r>
              <a:rPr lang="nl-BE" dirty="0"/>
              <a:t> is grondgebonden landbouw!</a:t>
            </a:r>
          </a:p>
        </p:txBody>
      </p:sp>
      <p:sp>
        <p:nvSpPr>
          <p:cNvPr id="3" name="Tijdelijke aanduiding voor inhoud 2">
            <a:extLst>
              <a:ext uri="{FF2B5EF4-FFF2-40B4-BE49-F238E27FC236}">
                <a16:creationId xmlns:a16="http://schemas.microsoft.com/office/drawing/2014/main" id="{9547561D-B45A-10FD-68DD-8ACFA815A67A}"/>
              </a:ext>
            </a:extLst>
          </p:cNvPr>
          <p:cNvSpPr>
            <a:spLocks noGrp="1"/>
          </p:cNvSpPr>
          <p:nvPr>
            <p:ph idx="1"/>
          </p:nvPr>
        </p:nvSpPr>
        <p:spPr/>
        <p:txBody>
          <a:bodyPr>
            <a:normAutofit fontScale="92500" lnSpcReduction="10000"/>
          </a:bodyPr>
          <a:lstStyle/>
          <a:p>
            <a:r>
              <a:rPr lang="nl-BE" sz="2400" dirty="0">
                <a:solidFill>
                  <a:schemeClr val="tx1"/>
                </a:solidFill>
              </a:rPr>
              <a:t>Fokken: </a:t>
            </a:r>
          </a:p>
          <a:p>
            <a:pPr lvl="1">
              <a:buFontTx/>
              <a:buChar char="-"/>
            </a:pPr>
            <a:r>
              <a:rPr lang="nl-BE" sz="2400" dirty="0">
                <a:solidFill>
                  <a:schemeClr val="tx1"/>
                </a:solidFill>
              </a:rPr>
              <a:t>93 % bij fokkers met maximaal 3 veulens/jaar</a:t>
            </a:r>
          </a:p>
          <a:p>
            <a:pPr lvl="1">
              <a:buFontTx/>
              <a:buChar char="-"/>
            </a:pPr>
            <a:r>
              <a:rPr lang="nl-BE" sz="2400" dirty="0">
                <a:solidFill>
                  <a:schemeClr val="tx1"/>
                </a:solidFill>
              </a:rPr>
              <a:t>Professionele fokkers zijn kleine minderheid</a:t>
            </a:r>
          </a:p>
          <a:p>
            <a:pPr lvl="1">
              <a:buFontTx/>
              <a:buChar char="-"/>
            </a:pPr>
            <a:endParaRPr lang="nl-BE" sz="2400" dirty="0">
              <a:solidFill>
                <a:schemeClr val="tx1"/>
              </a:solidFill>
            </a:endParaRPr>
          </a:p>
          <a:p>
            <a:r>
              <a:rPr lang="nl-BE" sz="2400" dirty="0">
                <a:solidFill>
                  <a:schemeClr val="tx1"/>
                </a:solidFill>
              </a:rPr>
              <a:t>Verkoop</a:t>
            </a:r>
          </a:p>
          <a:p>
            <a:pPr lvl="1"/>
            <a:r>
              <a:rPr lang="nl-BE" sz="2400" dirty="0">
                <a:solidFill>
                  <a:schemeClr val="tx1"/>
                </a:solidFill>
              </a:rPr>
              <a:t>Continu: veulen, jaarling, tweejaar (vrij springen), drie jaar, …</a:t>
            </a:r>
          </a:p>
          <a:p>
            <a:pPr lvl="1"/>
            <a:endParaRPr lang="nl-BE" sz="2000" dirty="0">
              <a:solidFill>
                <a:schemeClr val="tx1"/>
              </a:solidFill>
            </a:endParaRPr>
          </a:p>
          <a:p>
            <a:r>
              <a:rPr lang="nl-BE" sz="2400" dirty="0">
                <a:solidFill>
                  <a:schemeClr val="tx1"/>
                </a:solidFill>
              </a:rPr>
              <a:t>Opfokken: 1- 3 jaar</a:t>
            </a:r>
          </a:p>
          <a:p>
            <a:pPr lvl="1"/>
            <a:r>
              <a:rPr lang="nl-BE" sz="2400" dirty="0">
                <a:solidFill>
                  <a:schemeClr val="tx1"/>
                </a:solidFill>
              </a:rPr>
              <a:t>Door fokkers</a:t>
            </a:r>
          </a:p>
          <a:p>
            <a:pPr lvl="1"/>
            <a:r>
              <a:rPr lang="nl-BE" sz="2400" dirty="0">
                <a:solidFill>
                  <a:schemeClr val="tx1"/>
                </a:solidFill>
              </a:rPr>
              <a:t>Door kopers</a:t>
            </a:r>
          </a:p>
          <a:p>
            <a:pPr lvl="1"/>
            <a:r>
              <a:rPr lang="nl-BE" sz="2400" dirty="0">
                <a:solidFill>
                  <a:schemeClr val="tx1"/>
                </a:solidFill>
              </a:rPr>
              <a:t>Door derden: professionele opfokstallen</a:t>
            </a:r>
          </a:p>
          <a:p>
            <a:pPr lvl="2"/>
            <a:r>
              <a:rPr lang="nl-BE" sz="2000" dirty="0">
                <a:solidFill>
                  <a:schemeClr val="tx1"/>
                </a:solidFill>
              </a:rPr>
              <a:t>Binnenland </a:t>
            </a:r>
            <a:endParaRPr lang="nl-BE" sz="1800" dirty="0">
              <a:solidFill>
                <a:schemeClr val="tx1"/>
              </a:solidFill>
            </a:endParaRPr>
          </a:p>
          <a:p>
            <a:pPr lvl="2"/>
            <a:r>
              <a:rPr lang="nl-BE" sz="1800" dirty="0">
                <a:solidFill>
                  <a:schemeClr val="tx1"/>
                </a:solidFill>
              </a:rPr>
              <a:t>Buitenland</a:t>
            </a:r>
          </a:p>
        </p:txBody>
      </p:sp>
      <p:sp>
        <p:nvSpPr>
          <p:cNvPr id="6" name="Tijdelijke aanduiding voor dianummer 5">
            <a:extLst>
              <a:ext uri="{FF2B5EF4-FFF2-40B4-BE49-F238E27FC236}">
                <a16:creationId xmlns:a16="http://schemas.microsoft.com/office/drawing/2014/main" id="{12BB1347-5300-B9C9-31EF-C42F85852FD0}"/>
              </a:ext>
            </a:extLst>
          </p:cNvPr>
          <p:cNvSpPr>
            <a:spLocks noGrp="1"/>
          </p:cNvSpPr>
          <p:nvPr>
            <p:ph type="sldNum" sz="quarter" idx="12"/>
          </p:nvPr>
        </p:nvSpPr>
        <p:spPr/>
        <p:txBody>
          <a:bodyPr/>
          <a:lstStyle/>
          <a:p>
            <a:fld id="{A2A07089-61DB-40D0-A4F6-5175B0242D68}" type="slidenum">
              <a:rPr lang="nl-BE" smtClean="0"/>
              <a:t>60</a:t>
            </a:fld>
            <a:endParaRPr lang="nl-BE"/>
          </a:p>
        </p:txBody>
      </p:sp>
    </p:spTree>
    <p:extLst>
      <p:ext uri="{BB962C8B-B14F-4D97-AF65-F5344CB8AC3E}">
        <p14:creationId xmlns:p14="http://schemas.microsoft.com/office/powerpoint/2010/main" val="33362329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118F2F-05A5-CC16-8A63-97659FC88B86}"/>
              </a:ext>
            </a:extLst>
          </p:cNvPr>
          <p:cNvSpPr>
            <a:spLocks noGrp="1"/>
          </p:cNvSpPr>
          <p:nvPr>
            <p:ph type="title"/>
          </p:nvPr>
        </p:nvSpPr>
        <p:spPr/>
        <p:txBody>
          <a:bodyPr>
            <a:normAutofit/>
          </a:bodyPr>
          <a:lstStyle/>
          <a:p>
            <a:r>
              <a:rPr lang="nl-BE" dirty="0"/>
              <a:t>Paarden in praktijk: piramide met brede basis – </a:t>
            </a:r>
            <a:r>
              <a:rPr lang="nl-BE" dirty="0" err="1"/>
              <a:t>Paardenhouderij</a:t>
            </a:r>
            <a:r>
              <a:rPr lang="nl-BE" dirty="0"/>
              <a:t> is grondgebonden landbouw!</a:t>
            </a:r>
          </a:p>
        </p:txBody>
      </p:sp>
      <p:sp>
        <p:nvSpPr>
          <p:cNvPr id="3" name="Tijdelijke aanduiding voor inhoud 2">
            <a:extLst>
              <a:ext uri="{FF2B5EF4-FFF2-40B4-BE49-F238E27FC236}">
                <a16:creationId xmlns:a16="http://schemas.microsoft.com/office/drawing/2014/main" id="{D1F26D82-3488-70F5-46F6-7A1943678C54}"/>
              </a:ext>
            </a:extLst>
          </p:cNvPr>
          <p:cNvSpPr>
            <a:spLocks noGrp="1"/>
          </p:cNvSpPr>
          <p:nvPr>
            <p:ph idx="1"/>
          </p:nvPr>
        </p:nvSpPr>
        <p:spPr>
          <a:xfrm>
            <a:off x="838199" y="1825624"/>
            <a:ext cx="10629205" cy="4469651"/>
          </a:xfrm>
        </p:spPr>
        <p:txBody>
          <a:bodyPr>
            <a:normAutofit fontScale="92500" lnSpcReduction="10000"/>
          </a:bodyPr>
          <a:lstStyle/>
          <a:p>
            <a:r>
              <a:rPr lang="nl-BE" sz="2000" dirty="0" err="1">
                <a:solidFill>
                  <a:schemeClr val="tx1"/>
                </a:solidFill>
              </a:rPr>
              <a:t>Zadelmak</a:t>
            </a:r>
            <a:r>
              <a:rPr lang="nl-BE" sz="2000" dirty="0">
                <a:solidFill>
                  <a:schemeClr val="tx1"/>
                </a:solidFill>
              </a:rPr>
              <a:t> maken - africhten - rijden: vanaf 3 jaar tot …</a:t>
            </a:r>
          </a:p>
          <a:p>
            <a:pPr lvl="1"/>
            <a:r>
              <a:rPr lang="nl-BE" sz="2000" dirty="0">
                <a:solidFill>
                  <a:schemeClr val="tx1"/>
                </a:solidFill>
              </a:rPr>
              <a:t>Particulieren &amp; professionelen</a:t>
            </a:r>
          </a:p>
          <a:p>
            <a:pPr lvl="1"/>
            <a:r>
              <a:rPr lang="nl-BE" sz="2000" dirty="0">
                <a:solidFill>
                  <a:schemeClr val="tx1"/>
                </a:solidFill>
              </a:rPr>
              <a:t>Eerder uitzonderlijk zelf gefokte veulens</a:t>
            </a:r>
          </a:p>
          <a:p>
            <a:pPr lvl="1"/>
            <a:r>
              <a:rPr lang="nl-BE" sz="2000" dirty="0">
                <a:solidFill>
                  <a:schemeClr val="tx1"/>
                </a:solidFill>
              </a:rPr>
              <a:t>Vaak paarden van derden afgericht/gereden</a:t>
            </a:r>
          </a:p>
          <a:p>
            <a:pPr lvl="1"/>
            <a:endParaRPr lang="nl-BE" sz="2000" dirty="0">
              <a:solidFill>
                <a:schemeClr val="tx1"/>
              </a:solidFill>
            </a:endParaRPr>
          </a:p>
          <a:p>
            <a:r>
              <a:rPr lang="nl-BE" sz="2000" dirty="0">
                <a:solidFill>
                  <a:schemeClr val="tx1"/>
                </a:solidFill>
              </a:rPr>
              <a:t>Op wedstrijd / in recreatie: vanaf 4 jaar tot …</a:t>
            </a:r>
          </a:p>
          <a:p>
            <a:pPr lvl="1"/>
            <a:r>
              <a:rPr lang="nl-BE" sz="2000" dirty="0">
                <a:solidFill>
                  <a:schemeClr val="tx1"/>
                </a:solidFill>
              </a:rPr>
              <a:t>Blijvend leer-/africhtingsproces</a:t>
            </a:r>
          </a:p>
          <a:p>
            <a:pPr lvl="1"/>
            <a:r>
              <a:rPr lang="nl-BE" sz="2000" dirty="0">
                <a:solidFill>
                  <a:schemeClr val="tx1"/>
                </a:solidFill>
              </a:rPr>
              <a:t>Van wandelpaard tot Olympisch paard</a:t>
            </a:r>
          </a:p>
          <a:p>
            <a:pPr lvl="1"/>
            <a:endParaRPr lang="nl-BE" sz="2000" dirty="0">
              <a:solidFill>
                <a:schemeClr val="tx1"/>
              </a:solidFill>
            </a:endParaRPr>
          </a:p>
          <a:p>
            <a:r>
              <a:rPr lang="nl-BE" sz="2000" dirty="0">
                <a:solidFill>
                  <a:schemeClr val="tx1"/>
                </a:solidFill>
              </a:rPr>
              <a:t>Meerwaarde realiseren aan product van landbouw = landbouw</a:t>
            </a:r>
          </a:p>
          <a:p>
            <a:endParaRPr lang="nl-BE" sz="2000" dirty="0">
              <a:solidFill>
                <a:schemeClr val="tx1"/>
              </a:solidFill>
            </a:endParaRPr>
          </a:p>
          <a:p>
            <a:r>
              <a:rPr lang="nl-BE" sz="2000" dirty="0">
                <a:solidFill>
                  <a:schemeClr val="tx1"/>
                </a:solidFill>
              </a:rPr>
              <a:t>8 paarden rijden = fulltime job !</a:t>
            </a:r>
          </a:p>
          <a:p>
            <a:endParaRPr lang="nl-BE" sz="2000" dirty="0">
              <a:solidFill>
                <a:schemeClr val="tx1"/>
              </a:solidFill>
            </a:endParaRPr>
          </a:p>
          <a:p>
            <a:r>
              <a:rPr lang="nl-BE" sz="2000" dirty="0">
                <a:solidFill>
                  <a:schemeClr val="tx1"/>
                </a:solidFill>
              </a:rPr>
              <a:t>Te vergelijken met bv. varkens, pluimvee &amp; sierteelt.</a:t>
            </a:r>
            <a:endParaRPr lang="nl-BE" sz="2800" dirty="0">
              <a:solidFill>
                <a:schemeClr val="tx1"/>
              </a:solidFill>
            </a:endParaRPr>
          </a:p>
        </p:txBody>
      </p:sp>
      <p:sp>
        <p:nvSpPr>
          <p:cNvPr id="6" name="Tijdelijke aanduiding voor dianummer 5">
            <a:extLst>
              <a:ext uri="{FF2B5EF4-FFF2-40B4-BE49-F238E27FC236}">
                <a16:creationId xmlns:a16="http://schemas.microsoft.com/office/drawing/2014/main" id="{10DBF96B-E355-4B09-6F11-B44F0343988E}"/>
              </a:ext>
            </a:extLst>
          </p:cNvPr>
          <p:cNvSpPr>
            <a:spLocks noGrp="1"/>
          </p:cNvSpPr>
          <p:nvPr>
            <p:ph type="sldNum" sz="quarter" idx="12"/>
          </p:nvPr>
        </p:nvSpPr>
        <p:spPr/>
        <p:txBody>
          <a:bodyPr/>
          <a:lstStyle/>
          <a:p>
            <a:fld id="{A2A07089-61DB-40D0-A4F6-5175B0242D68}" type="slidenum">
              <a:rPr lang="nl-BE" smtClean="0"/>
              <a:t>61</a:t>
            </a:fld>
            <a:endParaRPr lang="nl-BE"/>
          </a:p>
        </p:txBody>
      </p:sp>
    </p:spTree>
    <p:extLst>
      <p:ext uri="{BB962C8B-B14F-4D97-AF65-F5344CB8AC3E}">
        <p14:creationId xmlns:p14="http://schemas.microsoft.com/office/powerpoint/2010/main" val="29971154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Landschappelijke inkadering</a:t>
            </a:r>
          </a:p>
        </p:txBody>
      </p:sp>
      <p:sp>
        <p:nvSpPr>
          <p:cNvPr id="3" name="Tijdelijke aanduiding voor inhoud 2"/>
          <p:cNvSpPr>
            <a:spLocks noGrp="1"/>
          </p:cNvSpPr>
          <p:nvPr>
            <p:ph idx="1"/>
          </p:nvPr>
        </p:nvSpPr>
        <p:spPr>
          <a:xfrm>
            <a:off x="833919" y="1582320"/>
            <a:ext cx="10515600" cy="4351338"/>
          </a:xfrm>
        </p:spPr>
        <p:txBody>
          <a:bodyPr>
            <a:normAutofit/>
          </a:bodyPr>
          <a:lstStyle/>
          <a:p>
            <a:pPr marL="0" indent="0">
              <a:buNone/>
            </a:pPr>
            <a:r>
              <a:rPr lang="nl-BE" sz="2400" dirty="0">
                <a:solidFill>
                  <a:schemeClr val="tx1"/>
                </a:solidFill>
              </a:rPr>
              <a:t>Het paard, een parel in ons landschap versus “</a:t>
            </a:r>
            <a:r>
              <a:rPr lang="nl-BE" sz="2400" dirty="0" err="1">
                <a:solidFill>
                  <a:schemeClr val="tx1"/>
                </a:solidFill>
              </a:rPr>
              <a:t>verrommeling</a:t>
            </a:r>
            <a:r>
              <a:rPr lang="nl-BE" sz="2400" dirty="0">
                <a:solidFill>
                  <a:schemeClr val="tx1"/>
                </a:solidFill>
              </a:rPr>
              <a:t>”</a:t>
            </a:r>
          </a:p>
          <a:p>
            <a:pPr marL="0" indent="0">
              <a:buNone/>
            </a:pPr>
            <a:endParaRPr lang="nl-BE" sz="2400" dirty="0">
              <a:solidFill>
                <a:schemeClr val="tx1"/>
              </a:solidFill>
            </a:endParaRPr>
          </a:p>
          <a:p>
            <a:pPr lvl="1"/>
            <a:r>
              <a:rPr lang="nl-BE" sz="2000" dirty="0">
                <a:solidFill>
                  <a:schemeClr val="tx1"/>
                </a:solidFill>
              </a:rPr>
              <a:t>Adviezen op niveau van provincies</a:t>
            </a:r>
          </a:p>
          <a:p>
            <a:pPr lvl="1"/>
            <a:r>
              <a:rPr lang="nl-BE" sz="2000" dirty="0">
                <a:solidFill>
                  <a:schemeClr val="tx1"/>
                </a:solidFill>
              </a:rPr>
              <a:t> Projecten PPV met provincie Limburg &amp; regionale landschappen / stadslandschap</a:t>
            </a:r>
          </a:p>
          <a:p>
            <a:pPr lvl="1"/>
            <a:endParaRPr lang="nl-BE" sz="2000" dirty="0">
              <a:solidFill>
                <a:schemeClr val="tx1"/>
              </a:solidFill>
            </a:endParaRPr>
          </a:p>
          <a:p>
            <a:pPr lvl="1"/>
            <a:endParaRPr lang="nl-BE" sz="2000" dirty="0">
              <a:solidFill>
                <a:schemeClr val="tx1"/>
              </a:solidFill>
            </a:endParaRPr>
          </a:p>
        </p:txBody>
      </p:sp>
      <p:sp>
        <p:nvSpPr>
          <p:cNvPr id="5" name="Tijdelijke aanduiding voor voettekst 4"/>
          <p:cNvSpPr>
            <a:spLocks noGrp="1"/>
          </p:cNvSpPr>
          <p:nvPr>
            <p:ph type="ftr" sz="quarter" idx="11"/>
          </p:nvPr>
        </p:nvSpPr>
        <p:spPr/>
        <p:txBody>
          <a:bodyPr/>
          <a:lstStyle/>
          <a:p>
            <a:r>
              <a:rPr lang="nl-BE"/>
              <a:t>Paarden in Vlaanderen</a:t>
            </a:r>
            <a:endParaRPr lang="nl-BE" dirty="0"/>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62</a:t>
            </a:fld>
            <a:endParaRPr lang="nl-BE" dirty="0"/>
          </a:p>
        </p:txBody>
      </p:sp>
      <p:pic>
        <p:nvPicPr>
          <p:cNvPr id="3074" name="Picture 2" descr="Limburgse paardenhouderij omgeven door groenaanplantingen">
            <a:extLst>
              <a:ext uri="{FF2B5EF4-FFF2-40B4-BE49-F238E27FC236}">
                <a16:creationId xmlns:a16="http://schemas.microsoft.com/office/drawing/2014/main" id="{073972EF-D1FF-582C-AEE5-54176126F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514" y="3274913"/>
            <a:ext cx="4552511" cy="3023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5643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2481" y="73287"/>
            <a:ext cx="10515600" cy="830783"/>
          </a:xfrm>
        </p:spPr>
        <p:txBody>
          <a:bodyPr/>
          <a:lstStyle/>
          <a:p>
            <a:r>
              <a:rPr lang="nl-BE" dirty="0"/>
              <a:t>Ruimtelijke ordening - dierenwelzijn</a:t>
            </a:r>
          </a:p>
        </p:txBody>
      </p:sp>
      <p:sp>
        <p:nvSpPr>
          <p:cNvPr id="3" name="Tijdelijke aanduiding voor inhoud 2"/>
          <p:cNvSpPr>
            <a:spLocks noGrp="1"/>
          </p:cNvSpPr>
          <p:nvPr>
            <p:ph idx="1"/>
          </p:nvPr>
        </p:nvSpPr>
        <p:spPr>
          <a:xfrm>
            <a:off x="1079767" y="3005847"/>
            <a:ext cx="10624226" cy="3187087"/>
          </a:xfrm>
        </p:spPr>
        <p:txBody>
          <a:bodyPr>
            <a:normAutofit/>
          </a:bodyPr>
          <a:lstStyle/>
          <a:p>
            <a:pPr marL="0" indent="0">
              <a:buNone/>
            </a:pPr>
            <a:r>
              <a:rPr lang="nl-BE" sz="2400" dirty="0">
                <a:solidFill>
                  <a:schemeClr val="tx1"/>
                </a:solidFill>
              </a:rPr>
              <a:t>- Vrijstellingen stedenbouwkundige vergunningen onder strikte voorwaarden:</a:t>
            </a:r>
          </a:p>
          <a:p>
            <a:pPr marL="0" indent="0">
              <a:buNone/>
            </a:pPr>
            <a:endParaRPr lang="nl-BE" sz="2400" dirty="0">
              <a:solidFill>
                <a:schemeClr val="tx1"/>
              </a:solidFill>
            </a:endParaRPr>
          </a:p>
          <a:p>
            <a:pPr lvl="2">
              <a:buFontTx/>
              <a:buChar char="-"/>
            </a:pPr>
            <a:r>
              <a:rPr lang="nl-BE" sz="2400" dirty="0">
                <a:solidFill>
                  <a:schemeClr val="tx1"/>
                </a:solidFill>
              </a:rPr>
              <a:t>Schuilhokken tot 40 m²</a:t>
            </a:r>
          </a:p>
          <a:p>
            <a:pPr lvl="2">
              <a:buFontTx/>
              <a:buChar char="-"/>
            </a:pPr>
            <a:r>
              <a:rPr lang="nl-BE" sz="2400" dirty="0">
                <a:solidFill>
                  <a:schemeClr val="tx1"/>
                </a:solidFill>
              </a:rPr>
              <a:t>Bijgebouwen bij woning tot 40 m²</a:t>
            </a:r>
          </a:p>
          <a:p>
            <a:pPr lvl="2">
              <a:buFontTx/>
              <a:buChar char="-"/>
            </a:pPr>
            <a:endParaRPr lang="nl-BE" sz="2400" dirty="0">
              <a:solidFill>
                <a:schemeClr val="tx1"/>
              </a:solidFill>
            </a:endParaRPr>
          </a:p>
          <a:p>
            <a:pPr>
              <a:buFontTx/>
              <a:buChar char="-"/>
            </a:pPr>
            <a:endParaRPr lang="nl-BE" sz="2400" dirty="0">
              <a:solidFill>
                <a:schemeClr val="tx1"/>
              </a:solidFill>
            </a:endParaRPr>
          </a:p>
          <a:p>
            <a:endParaRPr lang="nl-BE" sz="2400" dirty="0">
              <a:solidFill>
                <a:schemeClr val="tx1"/>
              </a:solidFill>
            </a:endParaRPr>
          </a:p>
        </p:txBody>
      </p:sp>
      <p:sp>
        <p:nvSpPr>
          <p:cNvPr id="5" name="Tijdelijke aanduiding voor voettekst 4"/>
          <p:cNvSpPr>
            <a:spLocks noGrp="1"/>
          </p:cNvSpPr>
          <p:nvPr>
            <p:ph type="ftr" sz="quarter" idx="11"/>
          </p:nvPr>
        </p:nvSpPr>
        <p:spPr/>
        <p:txBody>
          <a:bodyPr/>
          <a:lstStyle/>
          <a:p>
            <a:r>
              <a:rPr lang="nl-BE" dirty="0"/>
              <a:t>Paarden in Vlaanderen</a:t>
            </a:r>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63</a:t>
            </a:fld>
            <a:endParaRPr lang="nl-BE" dirty="0"/>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8723" y="945210"/>
            <a:ext cx="7680960" cy="1745673"/>
          </a:xfrm>
          <a:prstGeom prst="rect">
            <a:avLst/>
          </a:prstGeom>
        </p:spPr>
      </p:pic>
    </p:spTree>
    <p:extLst>
      <p:ext uri="{BB962C8B-B14F-4D97-AF65-F5344CB8AC3E}">
        <p14:creationId xmlns:p14="http://schemas.microsoft.com/office/powerpoint/2010/main" val="41142370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0A282-BE18-8FF9-BF0D-C4D95468650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AD020C9-0DD7-1F08-9F69-0723ADF9FD92}"/>
              </a:ext>
            </a:extLst>
          </p:cNvPr>
          <p:cNvSpPr>
            <a:spLocks noGrp="1"/>
          </p:cNvSpPr>
          <p:nvPr>
            <p:ph type="title"/>
          </p:nvPr>
        </p:nvSpPr>
        <p:spPr>
          <a:xfrm>
            <a:off x="1042481" y="73287"/>
            <a:ext cx="10515600" cy="830783"/>
          </a:xfrm>
        </p:spPr>
        <p:txBody>
          <a:bodyPr/>
          <a:lstStyle/>
          <a:p>
            <a:r>
              <a:rPr lang="nl-BE" dirty="0"/>
              <a:t>Ruimtelijke ordening - dierenwelzijn</a:t>
            </a:r>
          </a:p>
        </p:txBody>
      </p:sp>
      <p:sp>
        <p:nvSpPr>
          <p:cNvPr id="3" name="Tijdelijke aanduiding voor inhoud 2">
            <a:extLst>
              <a:ext uri="{FF2B5EF4-FFF2-40B4-BE49-F238E27FC236}">
                <a16:creationId xmlns:a16="http://schemas.microsoft.com/office/drawing/2014/main" id="{7E09641C-68DC-035D-B593-08420DCB5F2B}"/>
              </a:ext>
            </a:extLst>
          </p:cNvPr>
          <p:cNvSpPr>
            <a:spLocks noGrp="1"/>
          </p:cNvSpPr>
          <p:nvPr>
            <p:ph idx="1"/>
          </p:nvPr>
        </p:nvSpPr>
        <p:spPr>
          <a:xfrm>
            <a:off x="1079766" y="3005847"/>
            <a:ext cx="10876703" cy="3187087"/>
          </a:xfrm>
        </p:spPr>
        <p:txBody>
          <a:bodyPr>
            <a:normAutofit/>
          </a:bodyPr>
          <a:lstStyle/>
          <a:p>
            <a:pPr marL="0" indent="0">
              <a:buNone/>
            </a:pPr>
            <a:r>
              <a:rPr lang="nl-BE" sz="2400" dirty="0">
                <a:solidFill>
                  <a:schemeClr val="tx1"/>
                </a:solidFill>
              </a:rPr>
              <a:t>- </a:t>
            </a:r>
            <a:r>
              <a:rPr lang="nl-BE" sz="2400" b="0" dirty="0">
                <a:solidFill>
                  <a:schemeClr val="tx1"/>
                </a:solidFill>
              </a:rPr>
              <a:t>Rest </a:t>
            </a:r>
            <a:r>
              <a:rPr lang="nl-BE" sz="2400" b="0" dirty="0" err="1">
                <a:solidFill>
                  <a:schemeClr val="tx1"/>
                </a:solidFill>
              </a:rPr>
              <a:t>vergunningsplichtig</a:t>
            </a:r>
            <a:r>
              <a:rPr lang="nl-BE" sz="2400" b="0" dirty="0">
                <a:solidFill>
                  <a:schemeClr val="tx1"/>
                </a:solidFill>
              </a:rPr>
              <a:t> &amp; voor alle bouwaanvragen in agrarisch gebied </a:t>
            </a:r>
            <a:r>
              <a:rPr lang="nl-BE" sz="2400" dirty="0">
                <a:solidFill>
                  <a:schemeClr val="tx1"/>
                </a:solidFill>
              </a:rPr>
              <a:t>verplicht maar niet bindend advies van Agentschap Landbouw &amp; Zeevisserij </a:t>
            </a:r>
          </a:p>
          <a:p>
            <a:pPr marL="0" indent="0">
              <a:buNone/>
            </a:pPr>
            <a:endParaRPr lang="nl-BE" sz="1200" dirty="0">
              <a:solidFill>
                <a:schemeClr val="tx1"/>
              </a:solidFill>
            </a:endParaRPr>
          </a:p>
          <a:p>
            <a:pPr marL="0" indent="0">
              <a:buNone/>
            </a:pPr>
            <a:r>
              <a:rPr lang="nl-BE" sz="2400" dirty="0">
                <a:solidFill>
                  <a:schemeClr val="tx1"/>
                </a:solidFill>
              </a:rPr>
              <a:t>- Dierenwelzijn: paard = weidedier met specifieke temperatuurregeling</a:t>
            </a:r>
          </a:p>
          <a:p>
            <a:pPr lvl="2">
              <a:buFontTx/>
              <a:buChar char="-"/>
            </a:pPr>
            <a:r>
              <a:rPr lang="nl-BE" sz="2400" dirty="0">
                <a:solidFill>
                  <a:schemeClr val="tx1"/>
                </a:solidFill>
              </a:rPr>
              <a:t>Verplichting weidedieren om op te stallen of te beschikken over beschutting op weide</a:t>
            </a:r>
          </a:p>
          <a:p>
            <a:pPr lvl="2">
              <a:buFontTx/>
              <a:buChar char="-"/>
            </a:pPr>
            <a:r>
              <a:rPr lang="nl-BE" sz="2400" dirty="0">
                <a:solidFill>
                  <a:schemeClr val="tx1"/>
                </a:solidFill>
              </a:rPr>
              <a:t>Natuurlijke beschutting of schuilhok.</a:t>
            </a:r>
          </a:p>
          <a:p>
            <a:pPr>
              <a:buFontTx/>
              <a:buChar char="-"/>
            </a:pPr>
            <a:endParaRPr lang="nl-BE" sz="2400" dirty="0">
              <a:solidFill>
                <a:schemeClr val="tx1"/>
              </a:solidFill>
            </a:endParaRPr>
          </a:p>
          <a:p>
            <a:endParaRPr lang="nl-BE" sz="2400" dirty="0">
              <a:solidFill>
                <a:schemeClr val="tx1"/>
              </a:solidFill>
            </a:endParaRPr>
          </a:p>
        </p:txBody>
      </p:sp>
      <p:sp>
        <p:nvSpPr>
          <p:cNvPr id="5" name="Tijdelijke aanduiding voor voettekst 4">
            <a:extLst>
              <a:ext uri="{FF2B5EF4-FFF2-40B4-BE49-F238E27FC236}">
                <a16:creationId xmlns:a16="http://schemas.microsoft.com/office/drawing/2014/main" id="{62109EE7-939B-9DDD-8869-9C842BEDCAE2}"/>
              </a:ext>
            </a:extLst>
          </p:cNvPr>
          <p:cNvSpPr>
            <a:spLocks noGrp="1"/>
          </p:cNvSpPr>
          <p:nvPr>
            <p:ph type="ftr" sz="quarter" idx="11"/>
          </p:nvPr>
        </p:nvSpPr>
        <p:spPr/>
        <p:txBody>
          <a:bodyPr/>
          <a:lstStyle/>
          <a:p>
            <a:r>
              <a:rPr lang="nl-BE" dirty="0"/>
              <a:t>Paarden in Vlaanderen</a:t>
            </a:r>
          </a:p>
        </p:txBody>
      </p:sp>
      <p:sp>
        <p:nvSpPr>
          <p:cNvPr id="6" name="Tijdelijke aanduiding voor dianummer 5">
            <a:extLst>
              <a:ext uri="{FF2B5EF4-FFF2-40B4-BE49-F238E27FC236}">
                <a16:creationId xmlns:a16="http://schemas.microsoft.com/office/drawing/2014/main" id="{F26D0425-7859-F42C-2B7D-431192FBB8AE}"/>
              </a:ext>
            </a:extLst>
          </p:cNvPr>
          <p:cNvSpPr>
            <a:spLocks noGrp="1"/>
          </p:cNvSpPr>
          <p:nvPr>
            <p:ph type="sldNum" sz="quarter" idx="12"/>
          </p:nvPr>
        </p:nvSpPr>
        <p:spPr/>
        <p:txBody>
          <a:bodyPr/>
          <a:lstStyle/>
          <a:p>
            <a:fld id="{A2A07089-61DB-40D0-A4F6-5175B0242D68}" type="slidenum">
              <a:rPr lang="nl-BE" smtClean="0"/>
              <a:pPr/>
              <a:t>64</a:t>
            </a:fld>
            <a:endParaRPr lang="nl-BE" dirty="0"/>
          </a:p>
        </p:txBody>
      </p:sp>
      <p:pic>
        <p:nvPicPr>
          <p:cNvPr id="7" name="Afbeelding 6">
            <a:extLst>
              <a:ext uri="{FF2B5EF4-FFF2-40B4-BE49-F238E27FC236}">
                <a16:creationId xmlns:a16="http://schemas.microsoft.com/office/drawing/2014/main" id="{93B320FE-1B27-62EA-8368-E57B1E17E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8723" y="945210"/>
            <a:ext cx="7680960" cy="1745673"/>
          </a:xfrm>
          <a:prstGeom prst="rect">
            <a:avLst/>
          </a:prstGeom>
        </p:spPr>
      </p:pic>
    </p:spTree>
    <p:extLst>
      <p:ext uri="{BB962C8B-B14F-4D97-AF65-F5344CB8AC3E}">
        <p14:creationId xmlns:p14="http://schemas.microsoft.com/office/powerpoint/2010/main" val="31431872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Besluit</a:t>
            </a:r>
          </a:p>
        </p:txBody>
      </p:sp>
      <p:sp>
        <p:nvSpPr>
          <p:cNvPr id="3" name="Tijdelijke aanduiding voor inhoud 2"/>
          <p:cNvSpPr>
            <a:spLocks noGrp="1"/>
          </p:cNvSpPr>
          <p:nvPr>
            <p:ph idx="1"/>
          </p:nvPr>
        </p:nvSpPr>
        <p:spPr/>
        <p:txBody>
          <a:bodyPr>
            <a:normAutofit/>
          </a:bodyPr>
          <a:lstStyle/>
          <a:p>
            <a:pPr marL="0" indent="0" algn="ctr">
              <a:buNone/>
            </a:pPr>
            <a:r>
              <a:rPr lang="nl-BE" sz="3200" dirty="0">
                <a:solidFill>
                  <a:schemeClr val="tx1"/>
                </a:solidFill>
              </a:rPr>
              <a:t>De paardensector, een sector die ruimte, stallen &amp; schuilhokken vraagt &amp; verdient!</a:t>
            </a:r>
          </a:p>
          <a:p>
            <a:pPr marL="0" indent="0" algn="ctr">
              <a:buNone/>
            </a:pPr>
            <a:endParaRPr lang="nl-BE" sz="3200" dirty="0">
              <a:solidFill>
                <a:schemeClr val="tx1"/>
              </a:solidFill>
            </a:endParaRPr>
          </a:p>
          <a:p>
            <a:pPr marL="0" indent="0" algn="ctr">
              <a:buNone/>
            </a:pPr>
            <a:r>
              <a:rPr lang="nl-BE" sz="3200" dirty="0">
                <a:solidFill>
                  <a:schemeClr val="tx1"/>
                </a:solidFill>
              </a:rPr>
              <a:t>Het paard, een edel dier, dat ons veel geeft &amp; onze aandacht &amp; beste zorgen verdient!</a:t>
            </a:r>
          </a:p>
        </p:txBody>
      </p:sp>
      <p:sp>
        <p:nvSpPr>
          <p:cNvPr id="5" name="Tijdelijke aanduiding voor voettekst 4"/>
          <p:cNvSpPr>
            <a:spLocks noGrp="1"/>
          </p:cNvSpPr>
          <p:nvPr>
            <p:ph type="ftr" sz="quarter" idx="11"/>
          </p:nvPr>
        </p:nvSpPr>
        <p:spPr/>
        <p:txBody>
          <a:bodyPr/>
          <a:lstStyle/>
          <a:p>
            <a:r>
              <a:rPr lang="nl-BE" dirty="0"/>
              <a:t>Paarden in Vlaanderen</a:t>
            </a:r>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65</a:t>
            </a:fld>
            <a:endParaRPr lang="nl-BE" dirty="0"/>
          </a:p>
        </p:txBody>
      </p:sp>
    </p:spTree>
    <p:extLst>
      <p:ext uri="{BB962C8B-B14F-4D97-AF65-F5344CB8AC3E}">
        <p14:creationId xmlns:p14="http://schemas.microsoft.com/office/powerpoint/2010/main" val="39825021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Feiten: </a:t>
            </a:r>
            <a:r>
              <a:rPr lang="nl-BE" dirty="0" err="1"/>
              <a:t>verpaarding</a:t>
            </a:r>
            <a:r>
              <a:rPr lang="nl-BE" dirty="0"/>
              <a:t> in België/Vlaanderen historisch perspectief</a:t>
            </a:r>
          </a:p>
        </p:txBody>
      </p:sp>
      <p:sp>
        <p:nvSpPr>
          <p:cNvPr id="3" name="Tijdelijke aanduiding voor inhoud 2"/>
          <p:cNvSpPr>
            <a:spLocks noGrp="1"/>
          </p:cNvSpPr>
          <p:nvPr>
            <p:ph idx="1"/>
          </p:nvPr>
        </p:nvSpPr>
        <p:spPr/>
        <p:txBody>
          <a:bodyPr>
            <a:normAutofit/>
          </a:bodyPr>
          <a:lstStyle/>
          <a:p>
            <a:pPr marL="0" indent="0">
              <a:buNone/>
            </a:pPr>
            <a:r>
              <a:rPr lang="nl-BE" sz="2000" dirty="0">
                <a:solidFill>
                  <a:schemeClr val="tx1"/>
                </a:solidFill>
              </a:rPr>
              <a:t>Aantal geregistreerde </a:t>
            </a:r>
            <a:r>
              <a:rPr lang="nl-BE" sz="2000" dirty="0" err="1">
                <a:solidFill>
                  <a:schemeClr val="tx1"/>
                </a:solidFill>
              </a:rPr>
              <a:t>paardachtigen</a:t>
            </a:r>
            <a:r>
              <a:rPr lang="nl-BE" sz="2000" dirty="0">
                <a:solidFill>
                  <a:schemeClr val="tx1"/>
                </a:solidFill>
              </a:rPr>
              <a:t> in België</a:t>
            </a:r>
          </a:p>
          <a:p>
            <a:pPr marL="0" indent="0">
              <a:buNone/>
            </a:pPr>
            <a:endParaRPr lang="nl-BE" sz="2000" dirty="0">
              <a:solidFill>
                <a:schemeClr val="tx1"/>
              </a:solidFill>
            </a:endParaRPr>
          </a:p>
          <a:p>
            <a:pPr marL="0" indent="0">
              <a:buNone/>
            </a:pPr>
            <a:r>
              <a:rPr lang="nl-BE" sz="2000" dirty="0">
                <a:solidFill>
                  <a:schemeClr val="tx1"/>
                </a:solidFill>
              </a:rPr>
              <a:t>	</a:t>
            </a:r>
            <a:r>
              <a:rPr lang="nl-BE" sz="2000" b="0" dirty="0">
                <a:solidFill>
                  <a:schemeClr val="tx1"/>
                </a:solidFill>
              </a:rPr>
              <a:t>1846	 	276.407 trekpaarden + 18.000 andere paarden</a:t>
            </a:r>
          </a:p>
          <a:p>
            <a:pPr marL="0" indent="0">
              <a:buNone/>
            </a:pPr>
            <a:r>
              <a:rPr lang="nl-BE" sz="2000" b="0" dirty="0">
                <a:solidFill>
                  <a:schemeClr val="tx1"/>
                </a:solidFill>
              </a:rPr>
              <a:t>	1910	 	262.716 		    	  54.344 </a:t>
            </a:r>
          </a:p>
          <a:p>
            <a:pPr marL="0" indent="0">
              <a:buNone/>
            </a:pPr>
            <a:r>
              <a:rPr lang="nl-BE" sz="2000" b="0" dirty="0">
                <a:solidFill>
                  <a:schemeClr val="tx1"/>
                </a:solidFill>
              </a:rPr>
              <a:t>	1947	 	264.676                            39.491</a:t>
            </a:r>
          </a:p>
          <a:p>
            <a:pPr marL="0" indent="0">
              <a:buNone/>
            </a:pPr>
            <a:r>
              <a:rPr lang="nl-BE" sz="2000" b="0" dirty="0">
                <a:solidFill>
                  <a:schemeClr val="tx1"/>
                </a:solidFill>
              </a:rPr>
              <a:t>	1952	 	221.461		    	  16.032</a:t>
            </a:r>
          </a:p>
          <a:p>
            <a:pPr marL="0" indent="0">
              <a:buNone/>
            </a:pPr>
            <a:r>
              <a:rPr lang="nl-BE" sz="2000" b="0" dirty="0">
                <a:solidFill>
                  <a:schemeClr val="tx1"/>
                </a:solidFill>
              </a:rPr>
              <a:t>	</a:t>
            </a:r>
          </a:p>
          <a:p>
            <a:pPr marL="0" indent="0">
              <a:buNone/>
            </a:pPr>
            <a:r>
              <a:rPr lang="nl-BE" sz="2000" b="0" dirty="0">
                <a:solidFill>
                  <a:schemeClr val="tx1"/>
                </a:solidFill>
              </a:rPr>
              <a:t>	2021	  	14.888 op totaal van 306.765</a:t>
            </a:r>
          </a:p>
          <a:p>
            <a:pPr marL="0" indent="0">
              <a:buNone/>
            </a:pPr>
            <a:r>
              <a:rPr lang="nl-BE" sz="2000" b="0" dirty="0">
                <a:solidFill>
                  <a:schemeClr val="tx1"/>
                </a:solidFill>
              </a:rPr>
              <a:t>          2023   	15.572		       298.855</a:t>
            </a:r>
          </a:p>
          <a:p>
            <a:pPr marL="0" indent="0">
              <a:buNone/>
            </a:pPr>
            <a:endParaRPr lang="nl-BE" sz="2000" b="0" dirty="0">
              <a:solidFill>
                <a:schemeClr val="tx1"/>
              </a:solidFill>
            </a:endParaRPr>
          </a:p>
          <a:p>
            <a:pPr marL="0" indent="0">
              <a:buNone/>
            </a:pPr>
            <a:r>
              <a:rPr lang="nl-BE" sz="1600" b="0" dirty="0">
                <a:solidFill>
                  <a:schemeClr val="tx1"/>
                </a:solidFill>
              </a:rPr>
              <a:t>Bron: Landbouwtellingen, BCP.</a:t>
            </a:r>
          </a:p>
          <a:p>
            <a:pPr marL="0" indent="0">
              <a:buNone/>
            </a:pPr>
            <a:endParaRPr lang="nl-BE" sz="2400" b="0" dirty="0">
              <a:solidFill>
                <a:schemeClr val="tx1"/>
              </a:solidFill>
            </a:endParaRPr>
          </a:p>
          <a:p>
            <a:endParaRPr lang="nl-BE" sz="2400" dirty="0">
              <a:solidFill>
                <a:schemeClr val="tx1"/>
              </a:solidFill>
            </a:endParaRPr>
          </a:p>
        </p:txBody>
      </p:sp>
      <p:sp>
        <p:nvSpPr>
          <p:cNvPr id="5" name="Tijdelijke aanduiding voor voettekst 4"/>
          <p:cNvSpPr>
            <a:spLocks noGrp="1"/>
          </p:cNvSpPr>
          <p:nvPr>
            <p:ph type="ftr" sz="quarter" idx="11"/>
          </p:nvPr>
        </p:nvSpPr>
        <p:spPr/>
        <p:txBody>
          <a:bodyPr/>
          <a:lstStyle/>
          <a:p>
            <a:r>
              <a:rPr lang="nl-BE" dirty="0"/>
              <a:t>Paarden in Vlaanderen</a:t>
            </a:r>
          </a:p>
        </p:txBody>
      </p:sp>
      <p:sp>
        <p:nvSpPr>
          <p:cNvPr id="6" name="Tijdelijke aanduiding voor dianummer 5"/>
          <p:cNvSpPr>
            <a:spLocks noGrp="1"/>
          </p:cNvSpPr>
          <p:nvPr>
            <p:ph type="sldNum" sz="quarter" idx="12"/>
          </p:nvPr>
        </p:nvSpPr>
        <p:spPr/>
        <p:txBody>
          <a:bodyPr/>
          <a:lstStyle/>
          <a:p>
            <a:fld id="{A2A07089-61DB-40D0-A4F6-5175B0242D68}" type="slidenum">
              <a:rPr lang="nl-BE" smtClean="0"/>
              <a:pPr/>
              <a:t>7</a:t>
            </a:fld>
            <a:endParaRPr lang="nl-BE" dirty="0"/>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0683" y="3176719"/>
            <a:ext cx="3574805" cy="2695402"/>
          </a:xfrm>
          <a:prstGeom prst="rect">
            <a:avLst/>
          </a:prstGeom>
        </p:spPr>
      </p:pic>
    </p:spTree>
    <p:extLst>
      <p:ext uri="{BB962C8B-B14F-4D97-AF65-F5344CB8AC3E}">
        <p14:creationId xmlns:p14="http://schemas.microsoft.com/office/powerpoint/2010/main" val="22447095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BB815-11EC-9F03-D79B-AB5111A884C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9A8C256-57B8-349B-EA5F-F902A9906D4D}"/>
              </a:ext>
            </a:extLst>
          </p:cNvPr>
          <p:cNvSpPr>
            <a:spLocks noGrp="1"/>
          </p:cNvSpPr>
          <p:nvPr>
            <p:ph type="title"/>
          </p:nvPr>
        </p:nvSpPr>
        <p:spPr/>
        <p:txBody>
          <a:bodyPr/>
          <a:lstStyle/>
          <a:p>
            <a:r>
              <a:rPr lang="nl-BE" dirty="0"/>
              <a:t>Feiten: </a:t>
            </a:r>
            <a:r>
              <a:rPr lang="nl-BE" dirty="0" err="1"/>
              <a:t>verpaarding</a:t>
            </a:r>
            <a:r>
              <a:rPr lang="nl-BE" dirty="0"/>
              <a:t> in België/Vlaanderen historisch perspectief</a:t>
            </a:r>
          </a:p>
        </p:txBody>
      </p:sp>
      <p:sp>
        <p:nvSpPr>
          <p:cNvPr id="3" name="Tijdelijke aanduiding voor inhoud 2">
            <a:extLst>
              <a:ext uri="{FF2B5EF4-FFF2-40B4-BE49-F238E27FC236}">
                <a16:creationId xmlns:a16="http://schemas.microsoft.com/office/drawing/2014/main" id="{71BBDF6B-BA51-BFA5-81B9-03CE97DE673C}"/>
              </a:ext>
            </a:extLst>
          </p:cNvPr>
          <p:cNvSpPr>
            <a:spLocks noGrp="1"/>
          </p:cNvSpPr>
          <p:nvPr>
            <p:ph idx="1"/>
          </p:nvPr>
        </p:nvSpPr>
        <p:spPr/>
        <p:txBody>
          <a:bodyPr>
            <a:normAutofit/>
          </a:bodyPr>
          <a:lstStyle/>
          <a:p>
            <a:pPr marL="0" indent="0">
              <a:buNone/>
            </a:pPr>
            <a:endParaRPr lang="nl-BE" sz="2000" b="0" dirty="0">
              <a:solidFill>
                <a:schemeClr val="tx1"/>
              </a:solidFill>
            </a:endParaRPr>
          </a:p>
          <a:p>
            <a:pPr marL="0" indent="0">
              <a:buNone/>
            </a:pPr>
            <a:r>
              <a:rPr lang="nl-BE" sz="2000" dirty="0">
                <a:solidFill>
                  <a:schemeClr val="tx1"/>
                </a:solidFill>
              </a:rPr>
              <a:t>Tijdens Interbellum</a:t>
            </a:r>
            <a:r>
              <a:rPr lang="nl-BE" sz="2000" b="0" dirty="0">
                <a:solidFill>
                  <a:schemeClr val="tx1"/>
                </a:solidFill>
              </a:rPr>
              <a:t>:</a:t>
            </a:r>
          </a:p>
          <a:p>
            <a:pPr marL="0" indent="0">
              <a:buNone/>
            </a:pPr>
            <a:r>
              <a:rPr lang="nl-BE" sz="2000" b="0" dirty="0">
                <a:solidFill>
                  <a:schemeClr val="tx1"/>
                </a:solidFill>
              </a:rPr>
              <a:t>	- Belgisch Trekpaard = belangrijkste exportproduct België</a:t>
            </a:r>
          </a:p>
          <a:p>
            <a:pPr marL="0" indent="0">
              <a:buNone/>
            </a:pPr>
            <a:r>
              <a:rPr lang="nl-BE" sz="2000" b="0" dirty="0">
                <a:solidFill>
                  <a:schemeClr val="tx1"/>
                </a:solidFill>
              </a:rPr>
              <a:t>		- belangrijker dan kolen en staal samen</a:t>
            </a:r>
          </a:p>
          <a:p>
            <a:pPr marL="0" indent="0">
              <a:buNone/>
            </a:pPr>
            <a:r>
              <a:rPr lang="nl-BE" sz="2000" b="0" dirty="0">
                <a:solidFill>
                  <a:schemeClr val="tx1"/>
                </a:solidFill>
              </a:rPr>
              <a:t>		- tussen 30.000 en 45.000 veulens per jaar</a:t>
            </a:r>
          </a:p>
          <a:p>
            <a:pPr marL="0" indent="0">
              <a:buNone/>
            </a:pPr>
            <a:r>
              <a:rPr lang="nl-BE" sz="2000" b="0" dirty="0">
                <a:solidFill>
                  <a:schemeClr val="tx1"/>
                </a:solidFill>
              </a:rPr>
              <a:t>	- Trekpaarden trokken letterlijk &amp; figuurlijk onze economie</a:t>
            </a:r>
          </a:p>
          <a:p>
            <a:pPr marL="0" indent="0">
              <a:buNone/>
            </a:pPr>
            <a:endParaRPr lang="nl-BE" sz="2000" b="0" dirty="0">
              <a:solidFill>
                <a:schemeClr val="tx1"/>
              </a:solidFill>
            </a:endParaRPr>
          </a:p>
          <a:p>
            <a:pPr marL="0" indent="0">
              <a:buNone/>
            </a:pPr>
            <a:r>
              <a:rPr lang="nl-BE" sz="1600" b="0" dirty="0">
                <a:solidFill>
                  <a:schemeClr val="tx1"/>
                </a:solidFill>
              </a:rPr>
              <a:t>Bron: </a:t>
            </a:r>
            <a:r>
              <a:rPr lang="nl-BE" sz="1600" b="0" dirty="0" err="1">
                <a:solidFill>
                  <a:schemeClr val="tx1"/>
                </a:solidFill>
              </a:rPr>
              <a:t>Landbouwtellingen,BCP</a:t>
            </a:r>
            <a:r>
              <a:rPr lang="nl-BE" sz="1600" b="0" dirty="0">
                <a:solidFill>
                  <a:schemeClr val="tx1"/>
                </a:solidFill>
              </a:rPr>
              <a:t>.</a:t>
            </a:r>
          </a:p>
          <a:p>
            <a:pPr marL="0" indent="0">
              <a:buNone/>
            </a:pPr>
            <a:endParaRPr lang="nl-BE" sz="2400" b="0" dirty="0">
              <a:solidFill>
                <a:schemeClr val="tx1"/>
              </a:solidFill>
            </a:endParaRPr>
          </a:p>
          <a:p>
            <a:endParaRPr lang="nl-BE" sz="2400" dirty="0">
              <a:solidFill>
                <a:schemeClr val="tx1"/>
              </a:solidFill>
            </a:endParaRPr>
          </a:p>
        </p:txBody>
      </p:sp>
      <p:sp>
        <p:nvSpPr>
          <p:cNvPr id="5" name="Tijdelijke aanduiding voor voettekst 4">
            <a:extLst>
              <a:ext uri="{FF2B5EF4-FFF2-40B4-BE49-F238E27FC236}">
                <a16:creationId xmlns:a16="http://schemas.microsoft.com/office/drawing/2014/main" id="{0DA5D015-289C-6BDA-44AF-BBAA75B2A017}"/>
              </a:ext>
            </a:extLst>
          </p:cNvPr>
          <p:cNvSpPr>
            <a:spLocks noGrp="1"/>
          </p:cNvSpPr>
          <p:nvPr>
            <p:ph type="ftr" sz="quarter" idx="11"/>
          </p:nvPr>
        </p:nvSpPr>
        <p:spPr/>
        <p:txBody>
          <a:bodyPr/>
          <a:lstStyle/>
          <a:p>
            <a:r>
              <a:rPr lang="nl-BE" dirty="0"/>
              <a:t>Paarden in Vlaanderen</a:t>
            </a:r>
          </a:p>
        </p:txBody>
      </p:sp>
      <p:sp>
        <p:nvSpPr>
          <p:cNvPr id="6" name="Tijdelijke aanduiding voor dianummer 5">
            <a:extLst>
              <a:ext uri="{FF2B5EF4-FFF2-40B4-BE49-F238E27FC236}">
                <a16:creationId xmlns:a16="http://schemas.microsoft.com/office/drawing/2014/main" id="{4040C25D-F84D-A4AE-7104-BC6FB6465590}"/>
              </a:ext>
            </a:extLst>
          </p:cNvPr>
          <p:cNvSpPr>
            <a:spLocks noGrp="1"/>
          </p:cNvSpPr>
          <p:nvPr>
            <p:ph type="sldNum" sz="quarter" idx="12"/>
          </p:nvPr>
        </p:nvSpPr>
        <p:spPr/>
        <p:txBody>
          <a:bodyPr/>
          <a:lstStyle/>
          <a:p>
            <a:fld id="{A2A07089-61DB-40D0-A4F6-5175B0242D68}" type="slidenum">
              <a:rPr lang="nl-BE" smtClean="0"/>
              <a:pPr/>
              <a:t>8</a:t>
            </a:fld>
            <a:endParaRPr lang="nl-BE" dirty="0"/>
          </a:p>
        </p:txBody>
      </p:sp>
      <p:pic>
        <p:nvPicPr>
          <p:cNvPr id="7" name="Afbeelding 6">
            <a:extLst>
              <a:ext uri="{FF2B5EF4-FFF2-40B4-BE49-F238E27FC236}">
                <a16:creationId xmlns:a16="http://schemas.microsoft.com/office/drawing/2014/main" id="{BAF9CA89-74DE-BED7-A4C1-1DA188CDD5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3103" y="3028307"/>
            <a:ext cx="3428156" cy="2584829"/>
          </a:xfrm>
          <a:prstGeom prst="rect">
            <a:avLst/>
          </a:prstGeom>
        </p:spPr>
      </p:pic>
    </p:spTree>
    <p:extLst>
      <p:ext uri="{BB962C8B-B14F-4D97-AF65-F5344CB8AC3E}">
        <p14:creationId xmlns:p14="http://schemas.microsoft.com/office/powerpoint/2010/main" val="39933964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ek 1">
            <a:extLst>
              <a:ext uri="{FF2B5EF4-FFF2-40B4-BE49-F238E27FC236}">
                <a16:creationId xmlns:a16="http://schemas.microsoft.com/office/drawing/2014/main" id="{6591C859-0B33-019D-B590-EFA886A843A6}"/>
              </a:ext>
            </a:extLst>
          </p:cNvPr>
          <p:cNvGraphicFramePr>
            <a:graphicFrameLocks noGrp="1"/>
          </p:cNvGraphicFramePr>
          <p:nvPr>
            <p:extLst>
              <p:ext uri="{D42A27DB-BD31-4B8C-83A1-F6EECF244321}">
                <p14:modId xmlns:p14="http://schemas.microsoft.com/office/powerpoint/2010/main" val="1927678600"/>
              </p:ext>
            </p:extLst>
          </p:nvPr>
        </p:nvGraphicFramePr>
        <p:xfrm>
          <a:off x="1544716" y="0"/>
          <a:ext cx="9512925" cy="6278252"/>
        </p:xfrm>
        <a:graphic>
          <a:graphicData uri="http://schemas.openxmlformats.org/drawingml/2006/chart">
            <c:chart xmlns:c="http://schemas.openxmlformats.org/drawingml/2006/chart" xmlns:r="http://schemas.openxmlformats.org/officeDocument/2006/relationships" r:id="rId2"/>
          </a:graphicData>
        </a:graphic>
      </p:graphicFrame>
      <p:pic>
        <p:nvPicPr>
          <p:cNvPr id="1026" name="Picture 2" descr="upload.wikimedia.org/wikipedia/en/thumb/b/b9/Magri...">
            <a:extLst>
              <a:ext uri="{FF2B5EF4-FFF2-40B4-BE49-F238E27FC236}">
                <a16:creationId xmlns:a16="http://schemas.microsoft.com/office/drawing/2014/main" id="{DF9BC457-6926-CBAD-92AB-CA5063992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348" y="1317693"/>
            <a:ext cx="255270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881959"/>
      </p:ext>
    </p:extLst>
  </p:cSld>
  <p:clrMapOvr>
    <a:masterClrMapping/>
  </p:clrMapOvr>
</p:sld>
</file>

<file path=ppt/theme/theme1.xml><?xml version="1.0" encoding="utf-8"?>
<a:theme xmlns:a="http://schemas.openxmlformats.org/drawingml/2006/main" name="PaardenPunt Vlaanderen">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3791</Words>
  <Application>Microsoft Office PowerPoint</Application>
  <PresentationFormat>Breedbeeld</PresentationFormat>
  <Paragraphs>686</Paragraphs>
  <Slides>65</Slides>
  <Notes>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65</vt:i4>
      </vt:variant>
    </vt:vector>
  </HeadingPairs>
  <TitlesOfParts>
    <vt:vector size="72" baseType="lpstr">
      <vt:lpstr>Arial</vt:lpstr>
      <vt:lpstr>Calibri</vt:lpstr>
      <vt:lpstr>Calibri Light</vt:lpstr>
      <vt:lpstr>Century Gothic</vt:lpstr>
      <vt:lpstr>Raleway</vt:lpstr>
      <vt:lpstr>Roboto</vt:lpstr>
      <vt:lpstr>PaardenPunt Vlaanderen</vt:lpstr>
      <vt:lpstr>PAARDEN IN VLAANDEREN</vt:lpstr>
      <vt:lpstr>PaardenPunt Vlaanderen – koepel van de Vlaamse Paardensector</vt:lpstr>
      <vt:lpstr>PaardenPunt Vlaanderen – koepel van de Vlaamse Paardensector</vt:lpstr>
      <vt:lpstr>De “verpaarding” in Vlaanderen   Feit of fabel? Realiteit of perceptie? Vloek of zegen?</vt:lpstr>
      <vt:lpstr>De paardensector: bloeiende &amp; belangrijke sector</vt:lpstr>
      <vt:lpstr>Feiten: aantal paarden in België/Vlaanderen</vt:lpstr>
      <vt:lpstr>Feiten: verpaarding in België/Vlaanderen historisch perspectief</vt:lpstr>
      <vt:lpstr>Feiten: verpaarding in België/Vlaanderen historisch perspectief</vt:lpstr>
      <vt:lpstr>PowerPoint-presentatie</vt:lpstr>
      <vt:lpstr>Cijfers &gt; &lt; Nuance</vt:lpstr>
      <vt:lpstr>PowerPoint-presentatie</vt:lpstr>
      <vt:lpstr>PowerPoint-presentatie</vt:lpstr>
      <vt:lpstr>Paarden in perspectief met andere landbouwhuisdieren</vt:lpstr>
      <vt:lpstr>Verpaarding in Vlaanderen: realiteit of perceptie?</vt:lpstr>
      <vt:lpstr>Economisch belang</vt:lpstr>
      <vt:lpstr>Studies economisch belang van Vlaamse Paardenhouderij</vt:lpstr>
      <vt:lpstr>Studies economisch belang van Vlaamse Paardenhouderij</vt:lpstr>
      <vt:lpstr>Studies economisch belang van Vlaamse Paardenhouderij</vt:lpstr>
      <vt:lpstr>Economisch belang in Europees perspectief</vt:lpstr>
      <vt:lpstr>Een belangrijk exportproduct</vt:lpstr>
      <vt:lpstr>Sportief belang</vt:lpstr>
      <vt:lpstr>Sportief succes: beste springpaarden ter wereld</vt:lpstr>
      <vt:lpstr>7 van 12 Olympische medailles jumping Rio (2016)</vt:lpstr>
      <vt:lpstr>7 van 12 Olympische medailles in jumping Tokyo (2020-2021)</vt:lpstr>
      <vt:lpstr>Pieter Devos, Jérôme Guéry &amp; Gregory Wathelet: Olympisch brons in Tokyo 2020</vt:lpstr>
      <vt:lpstr>België wint finale FEI Nations Cup 2022 &amp; plaatst zich voor Olympische Spelen in Parijs 2024 </vt:lpstr>
      <vt:lpstr>De beste stamboeken ter wereld</vt:lpstr>
      <vt:lpstr>De beste springpaarden ter wereld</vt:lpstr>
      <vt:lpstr>De beste springpaarden ter wereld</vt:lpstr>
      <vt:lpstr>Sportief succes van onze ruiters</vt:lpstr>
      <vt:lpstr>Sportief succes van onze ruiters</vt:lpstr>
      <vt:lpstr>“Belgian Breeders Bonus”</vt:lpstr>
      <vt:lpstr>Naast springpaarden ook succes met andere rassen &amp; disciplines</vt:lpstr>
      <vt:lpstr>Naast springpaarden ook succes met andere rassen &amp; disciplines</vt:lpstr>
      <vt:lpstr>Algemene verklaringen voor succes</vt:lpstr>
      <vt:lpstr>Het belang van de kleine fokker (cijfers BWP)</vt:lpstr>
      <vt:lpstr>Verklaring voor succes: professionele omkadering</vt:lpstr>
      <vt:lpstr>Verklaring voor succes: professionele opleidingen</vt:lpstr>
      <vt:lpstr>Verklaring voor het succes: aandacht voor dierenwelzijn</vt:lpstr>
      <vt:lpstr>Maatschappelijk belang</vt:lpstr>
      <vt:lpstr>Maatschappelijk succes</vt:lpstr>
      <vt:lpstr>Maatschappelijk belang: geen hooliganisme in paardensport</vt:lpstr>
      <vt:lpstr>Maatschappelijk belang: het paard in de zorg</vt:lpstr>
      <vt:lpstr>Maatschappelijk belang: het paard in de therapie</vt:lpstr>
      <vt:lpstr>Internationale uitstraling: Vlaanderen zendt zijn zonen en paarden uit</vt:lpstr>
      <vt:lpstr>Internationale uitstraling: Vlaanderen zendt zijn zonen en paarden uit</vt:lpstr>
      <vt:lpstr>European Horse Network – MEP-Horsegroup</vt:lpstr>
      <vt:lpstr>Het ecologisch belang van de paardenhouderij</vt:lpstr>
      <vt:lpstr>Het ecologisch belang van paardenweiden  (bron: Regionale landschappen)</vt:lpstr>
      <vt:lpstr>Het ecologisch belang van paardenweiden  (bron: Regionale landschappen)</vt:lpstr>
      <vt:lpstr>Ecologisch belang van de paardenhouderij:  Zeer lage emissiecijfers voor paarden &amp; pony’s.</vt:lpstr>
      <vt:lpstr>Het ecologisch belang van de paardenhouderij</vt:lpstr>
      <vt:lpstr>Ruimtelijke ordening</vt:lpstr>
      <vt:lpstr>Ruimtegebruik door paarden</vt:lpstr>
      <vt:lpstr>Ruimtegebruik door paarden</vt:lpstr>
      <vt:lpstr>Ruimtelijke ordening en paardenhouderij – juridisch kader: het Inrichtingsbesluit</vt:lpstr>
      <vt:lpstr>Ruimtelijke ordening. Juridisch kader: de omzendbrief van 8.7.1997, met versoepeling van 25.1.2002 </vt:lpstr>
      <vt:lpstr>Omzendbrief 1997 versus rechtspraak Raad voor Vergunningsbetwistingen</vt:lpstr>
      <vt:lpstr>Professionele paardenhouderij in landbouwzone</vt:lpstr>
      <vt:lpstr>Paarden in praktijk: piramide met brede basis – Paardenhouderij is grondgebonden landbouw!</vt:lpstr>
      <vt:lpstr>Paarden in praktijk: piramide met brede basis – Paardenhouderij is grondgebonden landbouw!</vt:lpstr>
      <vt:lpstr>Landschappelijke inkadering</vt:lpstr>
      <vt:lpstr>Ruimtelijke ordening - dierenwelzijn</vt:lpstr>
      <vt:lpstr>Ruimtelijke ordening - dierenwelzijn</vt:lpstr>
      <vt:lpstr>Besluit</vt:lpstr>
    </vt:vector>
  </TitlesOfParts>
  <Company>ADVEVE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AAN- en VERKOOP VAN PAARDEN</dc:title>
  <dc:creator>Els Van Eeckhoudt</dc:creator>
  <cp:lastModifiedBy>Communicatie - Paardenpunt Vlaanderen</cp:lastModifiedBy>
  <cp:revision>183</cp:revision>
  <cp:lastPrinted>2024-03-13T15:09:05Z</cp:lastPrinted>
  <dcterms:created xsi:type="dcterms:W3CDTF">2016-04-14T15:18:57Z</dcterms:created>
  <dcterms:modified xsi:type="dcterms:W3CDTF">2024-04-18T12:16:27Z</dcterms:modified>
</cp:coreProperties>
</file>